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9144000" cy="6858000" type="screen4x3"/>
  <p:notesSz cx="6815138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8" autoAdjust="0"/>
    <p:restoredTop sz="86467" autoAdjust="0"/>
  </p:normalViewPr>
  <p:slideViewPr>
    <p:cSldViewPr>
      <p:cViewPr>
        <p:scale>
          <a:sx n="100" d="100"/>
          <a:sy n="100" d="100"/>
        </p:scale>
        <p:origin x="-12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hyperlink" Target="http://adm-kavka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332656"/>
            <a:ext cx="828092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Совещание «О текущих и плановых мероприятиях проекта </a:t>
            </a:r>
          </a:p>
          <a:p>
            <a:pPr algn="ctr"/>
            <a:r>
              <a:rPr lang="ru-RU" sz="2400" dirty="0"/>
              <a:t>«Бюджет на 2014 год и на плановый период 2015 </a:t>
            </a:r>
          </a:p>
          <a:p>
            <a:pPr algn="ctr"/>
            <a:r>
              <a:rPr lang="ru-RU" sz="2400" dirty="0"/>
              <a:t>и 2016 годов для граждан</a:t>
            </a:r>
            <a:r>
              <a:rPr lang="ru-RU" sz="2400" dirty="0" smtClean="0"/>
              <a:t>»</a:t>
            </a:r>
          </a:p>
          <a:p>
            <a:pPr algn="ctr"/>
            <a:endParaRPr lang="ru-RU" sz="2400" dirty="0"/>
          </a:p>
          <a:p>
            <a:pPr algn="ctr"/>
            <a:r>
              <a:rPr lang="ru-RU" sz="3200" b="1" dirty="0">
                <a:solidFill>
                  <a:schemeClr val="accent1"/>
                </a:solidFill>
              </a:rPr>
              <a:t>Бюджет для граждан:</a:t>
            </a:r>
          </a:p>
          <a:p>
            <a:pPr algn="ctr"/>
            <a:r>
              <a:rPr lang="ru-RU" sz="3200" b="1" dirty="0">
                <a:solidFill>
                  <a:schemeClr val="accent1"/>
                </a:solidFill>
              </a:rPr>
              <a:t>опыт </a:t>
            </a:r>
            <a:r>
              <a:rPr lang="ru-RU" sz="3200" b="1" dirty="0" smtClean="0">
                <a:solidFill>
                  <a:schemeClr val="accent1"/>
                </a:solidFill>
              </a:rPr>
              <a:t>Кавказского сельского поселения Кавказского района</a:t>
            </a:r>
          </a:p>
          <a:p>
            <a:pPr algn="ctr"/>
            <a:endParaRPr lang="ru-RU" sz="3200" dirty="0"/>
          </a:p>
          <a:p>
            <a:pPr algn="ctr"/>
            <a:r>
              <a:rPr lang="ru-RU" sz="2400" b="1" dirty="0" smtClean="0"/>
              <a:t>Мясищева Ольга Георгиевна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 smtClean="0"/>
              <a:t>Глава Кавказского сельского поселения Кавказского района</a:t>
            </a:r>
          </a:p>
          <a:p>
            <a:pPr algn="ctr"/>
            <a:endParaRPr lang="ru-RU" sz="2400" dirty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err="1" smtClean="0"/>
              <a:t>ст.Кавказская</a:t>
            </a:r>
            <a:r>
              <a:rPr lang="ru-RU" sz="2400" dirty="0" smtClean="0"/>
              <a:t>, 24 </a:t>
            </a:r>
            <a:r>
              <a:rPr lang="ru-RU" sz="2400" dirty="0"/>
              <a:t>октября 2013 года</a:t>
            </a:r>
          </a:p>
        </p:txBody>
      </p:sp>
    </p:spTree>
    <p:extLst>
      <p:ext uri="{BB962C8B-B14F-4D97-AF65-F5344CB8AC3E}">
        <p14:creationId xmlns:p14="http://schemas.microsoft.com/office/powerpoint/2010/main" val="2751996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sz="3100" b="1" u="sng" dirty="0">
                <a:solidFill>
                  <a:schemeClr val="accent1"/>
                </a:solidFill>
              </a:rPr>
              <a:t>Инструменты представления бюджета для </a:t>
            </a:r>
            <a:r>
              <a:rPr lang="ru-RU" sz="3100" b="1" u="sng" dirty="0" smtClean="0">
                <a:solidFill>
                  <a:schemeClr val="accent1"/>
                </a:solidFill>
              </a:rPr>
              <a:t>граждан</a:t>
            </a:r>
          </a:p>
          <a:p>
            <a:pPr marL="45720" indent="0">
              <a:buNone/>
            </a:pPr>
            <a:r>
              <a:rPr lang="ru-RU" sz="2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1. Информационные </a:t>
            </a:r>
            <a:r>
              <a:rPr lang="ru-RU" sz="2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материалы</a:t>
            </a:r>
            <a:r>
              <a:rPr lang="ru-RU" sz="2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</a:p>
          <a:p>
            <a:pPr marL="45720" indent="0">
              <a:buNone/>
            </a:pPr>
            <a:r>
              <a:rPr lang="ru-RU" dirty="0" smtClean="0"/>
              <a:t>• </a:t>
            </a:r>
            <a:r>
              <a:rPr lang="ru-RU" dirty="0"/>
              <a:t>распространение и размещение в интернете брошюр, презентаций, различной </a:t>
            </a:r>
          </a:p>
          <a:p>
            <a:pPr marL="45720" indent="0">
              <a:buNone/>
            </a:pPr>
            <a:r>
              <a:rPr lang="ru-RU" dirty="0"/>
              <a:t>• </a:t>
            </a:r>
            <a:r>
              <a:rPr lang="ru-RU" dirty="0" smtClean="0"/>
              <a:t>информации </a:t>
            </a:r>
            <a:r>
              <a:rPr lang="ru-RU" dirty="0"/>
              <a:t>о параметрах бюджетов в графическом виде;</a:t>
            </a:r>
          </a:p>
          <a:p>
            <a:pPr marL="45720" indent="0">
              <a:buNone/>
            </a:pPr>
            <a:r>
              <a:rPr lang="ru-RU" dirty="0"/>
              <a:t>• статьи в печатных </a:t>
            </a:r>
            <a:r>
              <a:rPr lang="ru-RU" dirty="0" smtClean="0"/>
              <a:t>СМИ</a:t>
            </a:r>
            <a:endParaRPr lang="ru-RU" dirty="0"/>
          </a:p>
          <a:p>
            <a:pPr marL="45720" indent="0">
              <a:buNone/>
            </a:pPr>
            <a:r>
              <a:rPr lang="ru-RU" sz="2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2. Общественные </a:t>
            </a:r>
            <a:r>
              <a:rPr lang="ru-RU" sz="2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обсуждения:</a:t>
            </a:r>
          </a:p>
          <a:p>
            <a:pPr marL="45720" indent="0">
              <a:buNone/>
            </a:pPr>
            <a:r>
              <a:rPr lang="ru-RU" dirty="0"/>
              <a:t>• публичные </a:t>
            </a:r>
            <a:r>
              <a:rPr lang="ru-RU" dirty="0" smtClean="0"/>
              <a:t>слушания</a:t>
            </a:r>
            <a:endParaRPr lang="ru-RU" dirty="0"/>
          </a:p>
          <a:p>
            <a:pPr marL="45720" indent="0">
              <a:buNone/>
            </a:pPr>
            <a:r>
              <a:rPr lang="ru-RU" sz="2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3. Общественный </a:t>
            </a:r>
            <a:r>
              <a:rPr lang="ru-RU" sz="2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контроль: </a:t>
            </a:r>
          </a:p>
          <a:p>
            <a:pPr marL="45720" indent="0">
              <a:buNone/>
            </a:pPr>
            <a:r>
              <a:rPr lang="ru-RU" dirty="0"/>
              <a:t>• подача обращений через </a:t>
            </a:r>
            <a:r>
              <a:rPr lang="ru-RU" dirty="0" smtClean="0"/>
              <a:t>интернет </a:t>
            </a:r>
            <a:r>
              <a:rPr lang="ru-RU" dirty="0"/>
              <a:t>приемную </a:t>
            </a:r>
            <a:r>
              <a:rPr lang="ru-RU" dirty="0" smtClean="0"/>
              <a:t>администрации Кавказского сельского поселения Кавказского района, </a:t>
            </a:r>
            <a:r>
              <a:rPr lang="ru-RU" dirty="0"/>
              <a:t>контроль хода их рассмотрения и исполнения выданных по </a:t>
            </a:r>
            <a:r>
              <a:rPr lang="ru-RU" dirty="0" smtClean="0"/>
              <a:t>ним </a:t>
            </a:r>
            <a:r>
              <a:rPr lang="ru-RU" dirty="0"/>
              <a:t>поручений;</a:t>
            </a:r>
          </a:p>
          <a:p>
            <a:pPr marL="45720" indent="0">
              <a:buNone/>
            </a:pPr>
            <a:r>
              <a:rPr lang="ru-RU" dirty="0" smtClean="0"/>
              <a:t>• </a:t>
            </a:r>
            <a:r>
              <a:rPr lang="ru-RU" dirty="0"/>
              <a:t>антикоррупционная  экспертиза проектов нормативных правовых </a:t>
            </a:r>
            <a:r>
              <a:rPr lang="ru-RU" dirty="0" smtClean="0"/>
              <a:t>актов</a:t>
            </a:r>
          </a:p>
          <a:p>
            <a:pPr marL="45720" indent="0">
              <a:buNone/>
            </a:pPr>
            <a:r>
              <a:rPr lang="ru-RU" dirty="0" smtClean="0"/>
              <a:t>•работа с обращениями граждан</a:t>
            </a:r>
          </a:p>
          <a:p>
            <a:pPr marL="45720" indent="0">
              <a:buNone/>
            </a:pPr>
            <a:r>
              <a:rPr lang="ru-RU" dirty="0" smtClean="0"/>
              <a:t>•работа с населением через органы территориального общественного самоуправления, сходы граждан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2350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692696"/>
            <a:ext cx="6813376" cy="3513544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dirty="0" smtClean="0"/>
              <a:t>САЙТ АДМИНИСТРАЦИИ КАВКАЗСКОГО СЕЛЬСКОГО ПОСЕЛЕНИЯ КАВКАЗСКОГО РАЙОНА</a:t>
            </a:r>
            <a:r>
              <a:rPr lang="en-US" dirty="0">
                <a:hlinkClick r:id="rId2"/>
              </a:rPr>
              <a:t> http://</a:t>
            </a:r>
            <a:r>
              <a:rPr lang="en-US" dirty="0" smtClean="0">
                <a:hlinkClick r:id="rId2"/>
              </a:rPr>
              <a:t>adm-kavkaz.ru</a:t>
            </a:r>
            <a:r>
              <a:rPr lang="ru-RU" dirty="0" smtClean="0"/>
              <a:t> (интернет приемная, исполнение бюджета)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ru-RU" dirty="0"/>
              <a:t> </a:t>
            </a:r>
            <a:r>
              <a:rPr lang="ru-RU" dirty="0" smtClean="0"/>
              <a:t>        </a:t>
            </a:r>
            <a:endParaRPr lang="ru-RU" dirty="0"/>
          </a:p>
          <a:p>
            <a:pPr marL="45720" indent="0">
              <a:buNone/>
            </a:pPr>
            <a:r>
              <a:rPr lang="ru-RU" dirty="0" smtClean="0"/>
              <a:t>         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3"/>
          <a:srcRect l="1" t="10684" r="1279" b="49786"/>
          <a:stretch/>
        </p:blipFill>
        <p:spPr bwMode="auto">
          <a:xfrm>
            <a:off x="827584" y="2060848"/>
            <a:ext cx="7344816" cy="18722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4"/>
          <a:srcRect t="23290" r="78525" b="6837"/>
          <a:stretch/>
        </p:blipFill>
        <p:spPr bwMode="auto">
          <a:xfrm>
            <a:off x="827584" y="2636911"/>
            <a:ext cx="1586074" cy="2574285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5"/>
          <a:srcRect t="10897" r="80288" b="7265"/>
          <a:stretch/>
        </p:blipFill>
        <p:spPr bwMode="auto">
          <a:xfrm>
            <a:off x="1979712" y="4113075"/>
            <a:ext cx="1342070" cy="2268253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6"/>
          <a:srcRect t="13034" r="20670" b="14529"/>
          <a:stretch/>
        </p:blipFill>
        <p:spPr bwMode="auto">
          <a:xfrm>
            <a:off x="3420244" y="3933054"/>
            <a:ext cx="4392488" cy="2304258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Дуга 9"/>
          <p:cNvSpPr/>
          <p:nvPr/>
        </p:nvSpPr>
        <p:spPr>
          <a:xfrm>
            <a:off x="925438" y="4221088"/>
            <a:ext cx="1054273" cy="216023"/>
          </a:xfrm>
          <a:prstGeom prst="arc">
            <a:avLst>
              <a:gd name="adj1" fmla="val 328572"/>
              <a:gd name="adj2" fmla="val 2970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>
            <a:off x="2018258" y="4108969"/>
            <a:ext cx="1199332" cy="144016"/>
          </a:xfrm>
          <a:prstGeom prst="arc">
            <a:avLst>
              <a:gd name="adj1" fmla="val 328572"/>
              <a:gd name="adj2" fmla="val 2970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>
            <a:off x="1949077" y="4561209"/>
            <a:ext cx="1398787" cy="235943"/>
          </a:xfrm>
          <a:prstGeom prst="arc">
            <a:avLst>
              <a:gd name="adj1" fmla="val 328572"/>
              <a:gd name="adj2" fmla="val 2970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>
            <a:off x="2051720" y="5589241"/>
            <a:ext cx="1054273" cy="144016"/>
          </a:xfrm>
          <a:prstGeom prst="arc">
            <a:avLst>
              <a:gd name="adj1" fmla="val 328572"/>
              <a:gd name="adj2" fmla="val 2970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>
            <a:off x="1989199" y="6237312"/>
            <a:ext cx="1054273" cy="155020"/>
          </a:xfrm>
          <a:prstGeom prst="arc">
            <a:avLst>
              <a:gd name="adj1" fmla="val 328572"/>
              <a:gd name="adj2" fmla="val 2970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>
            <a:off x="3779912" y="4534371"/>
            <a:ext cx="1054273" cy="144016"/>
          </a:xfrm>
          <a:prstGeom prst="arc">
            <a:avLst>
              <a:gd name="adj1" fmla="val 328572"/>
              <a:gd name="adj2" fmla="val 29702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/>
          <p:nvPr/>
        </p:nvPicPr>
        <p:blipFill rotWithShape="1">
          <a:blip r:embed="rId7"/>
          <a:srcRect l="75644" t="22650" r="2561" b="33547"/>
          <a:stretch/>
        </p:blipFill>
        <p:spPr bwMode="auto">
          <a:xfrm>
            <a:off x="6660232" y="3913336"/>
            <a:ext cx="1512168" cy="2335113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56836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8208912" cy="428165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изучения информационных 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потребностей 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жителей Кубани 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(опросы </a:t>
            </a:r>
            <a:r>
              <a:rPr lang="ru-RU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общественного мнения, анализ обращений)</a:t>
            </a:r>
          </a:p>
          <a:p>
            <a:pPr marL="45720" indent="0">
              <a:buNone/>
            </a:pPr>
            <a:r>
              <a:rPr lang="ru-RU" sz="1600" dirty="0" smtClean="0"/>
              <a:t>1</a:t>
            </a:r>
            <a:r>
              <a:rPr lang="ru-RU" sz="1600" dirty="0"/>
              <a:t>. Высокий уровень информационного интереса</a:t>
            </a:r>
          </a:p>
          <a:p>
            <a:pPr marL="45720" indent="0">
              <a:buNone/>
            </a:pPr>
            <a:r>
              <a:rPr lang="ru-RU" sz="1600" dirty="0" smtClean="0"/>
              <a:t>45 </a:t>
            </a:r>
            <a:r>
              <a:rPr lang="ru-RU" sz="1600" dirty="0"/>
              <a:t>% хотят знать, на что тратятся средства </a:t>
            </a:r>
            <a:r>
              <a:rPr lang="ru-RU" sz="1600" dirty="0" smtClean="0"/>
              <a:t>местного </a:t>
            </a:r>
            <a:r>
              <a:rPr lang="ru-RU" sz="1600" dirty="0"/>
              <a:t>бюджета </a:t>
            </a:r>
          </a:p>
          <a:p>
            <a:pPr marL="45720" indent="0">
              <a:buNone/>
            </a:pPr>
            <a:r>
              <a:rPr lang="ru-RU" sz="1600" dirty="0"/>
              <a:t>2. Ориентация на собственные потребности</a:t>
            </a:r>
          </a:p>
          <a:p>
            <a:pPr marL="45720" indent="0">
              <a:buNone/>
            </a:pPr>
            <a:r>
              <a:rPr lang="ru-RU" sz="1600" dirty="0"/>
              <a:t>Большинство жителей интересуют расходы на </a:t>
            </a:r>
            <a:r>
              <a:rPr lang="ru-RU" sz="1600" dirty="0" smtClean="0"/>
              <a:t>улучшение </a:t>
            </a:r>
            <a:r>
              <a:rPr lang="ru-RU" sz="1600" dirty="0"/>
              <a:t>жилищных условий, </a:t>
            </a:r>
            <a:r>
              <a:rPr lang="ru-RU" sz="1600" dirty="0" smtClean="0"/>
              <a:t>дорожную инфраструктуру, освещение </a:t>
            </a:r>
            <a:r>
              <a:rPr lang="ru-RU" sz="1600" dirty="0"/>
              <a:t>и т.п. </a:t>
            </a:r>
          </a:p>
          <a:p>
            <a:pPr marL="45720" indent="0">
              <a:buNone/>
            </a:pPr>
            <a:r>
              <a:rPr lang="ru-RU" sz="1600" dirty="0"/>
              <a:t>Результаты изучения информационных </a:t>
            </a:r>
          </a:p>
          <a:p>
            <a:pPr marL="45720" indent="0">
              <a:buNone/>
            </a:pPr>
            <a:r>
              <a:rPr lang="ru-RU" sz="1600" dirty="0"/>
              <a:t>потребностей жителей </a:t>
            </a:r>
            <a:r>
              <a:rPr lang="ru-RU" sz="1600" dirty="0" err="1" smtClean="0"/>
              <a:t>ст.Кавказской</a:t>
            </a:r>
            <a:r>
              <a:rPr lang="ru-RU" sz="1600" dirty="0" smtClean="0"/>
              <a:t> </a:t>
            </a:r>
            <a:endParaRPr lang="ru-RU" sz="1600" dirty="0"/>
          </a:p>
          <a:p>
            <a:pPr marL="45720" indent="0">
              <a:buNone/>
            </a:pPr>
            <a:r>
              <a:rPr lang="ru-RU" sz="1600" dirty="0" smtClean="0"/>
              <a:t>(опросы </a:t>
            </a:r>
            <a:r>
              <a:rPr lang="ru-RU" sz="1600" dirty="0"/>
              <a:t>общественного мнения, анализ обращений)</a:t>
            </a:r>
          </a:p>
          <a:p>
            <a:pPr marL="45720" indent="0">
              <a:buNone/>
            </a:pPr>
            <a:r>
              <a:rPr lang="ru-RU" sz="1600" dirty="0"/>
              <a:t>3. Низкий уровень гражданской активности</a:t>
            </a:r>
          </a:p>
          <a:p>
            <a:pPr marL="45720" indent="0">
              <a:buNone/>
            </a:pPr>
            <a:r>
              <a:rPr lang="ru-RU" sz="1600" dirty="0" smtClean="0"/>
              <a:t>17 </a:t>
            </a:r>
            <a:r>
              <a:rPr lang="ru-RU" sz="1600" dirty="0"/>
              <a:t>% против вынесения проекта бюджета на общественное </a:t>
            </a:r>
          </a:p>
          <a:p>
            <a:pPr marL="45720" indent="0">
              <a:buNone/>
            </a:pPr>
            <a:r>
              <a:rPr lang="ru-RU" sz="1600" dirty="0"/>
              <a:t>обсуждение, из них:</a:t>
            </a:r>
          </a:p>
          <a:p>
            <a:pPr marL="45720" indent="0">
              <a:buNone/>
            </a:pPr>
            <a:r>
              <a:rPr lang="ru-RU" sz="1600" dirty="0" smtClean="0"/>
              <a:t>76 </a:t>
            </a:r>
            <a:r>
              <a:rPr lang="ru-RU" sz="1600" dirty="0"/>
              <a:t>% убеждены, что подготовкой бюджета должны заниматься </a:t>
            </a:r>
          </a:p>
          <a:p>
            <a:pPr marL="45720" indent="0">
              <a:buNone/>
            </a:pPr>
            <a:r>
              <a:rPr lang="ru-RU" sz="1600" dirty="0"/>
              <a:t>профессионалы;</a:t>
            </a:r>
          </a:p>
          <a:p>
            <a:pPr marL="45720" indent="0">
              <a:buNone/>
            </a:pPr>
            <a:r>
              <a:rPr lang="ru-RU" sz="1600" dirty="0" smtClean="0"/>
              <a:t>24 </a:t>
            </a:r>
            <a:r>
              <a:rPr lang="ru-RU" sz="1600" dirty="0"/>
              <a:t>% считают, что мнение граждан ни на что не повлияет </a:t>
            </a:r>
          </a:p>
        </p:txBody>
      </p:sp>
    </p:spTree>
    <p:extLst>
      <p:ext uri="{BB962C8B-B14F-4D97-AF65-F5344CB8AC3E}">
        <p14:creationId xmlns:p14="http://schemas.microsoft.com/office/powerpoint/2010/main" val="1161317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ru-RU" sz="2400" b="1" dirty="0" smtClean="0"/>
              <a:t>Общественные обсуждения бюджета и бюджетной политики в Кавказском сельском поселении Кавказского района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83668" y="1916832"/>
            <a:ext cx="633670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Публичные слушания – </a:t>
            </a:r>
          </a:p>
          <a:p>
            <a:pPr algn="ctr"/>
            <a:r>
              <a:rPr lang="ru-RU" sz="2800" b="1" dirty="0" smtClean="0"/>
              <a:t>с 2006 года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848372"/>
            <a:ext cx="6408712" cy="33889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Аудитория – около 200 человек, в том числе независимые эксперты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Участвуют представители общественных организаций, органы местного самоуправления, органы территориального общественного самоуправления, представителя организаций, СМИ жители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691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372168"/>
            <a:ext cx="7560840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Бюджет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на 2014-2016 годы – брошюра (в разработке)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71600" y="548680"/>
            <a:ext cx="7704856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Font typeface="Georgia" pitchFamily="18" charset="0"/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СТАТЬИ В ПЕЧАТНЫХ СМИ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sz="quarter" idx="13"/>
          </p:nvPr>
        </p:nvPicPr>
        <p:blipFill rotWithShape="1">
          <a:blip r:embed="rId2"/>
          <a:srcRect l="29328" t="6624" r="26440" b="9829"/>
          <a:stretch/>
        </p:blipFill>
        <p:spPr bwMode="auto">
          <a:xfrm>
            <a:off x="683568" y="1484784"/>
            <a:ext cx="2304256" cy="28359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/>
          <a:srcRect l="27886" t="4701" r="28202" b="12608"/>
          <a:stretch/>
        </p:blipFill>
        <p:spPr bwMode="auto">
          <a:xfrm>
            <a:off x="5796136" y="1484784"/>
            <a:ext cx="2385045" cy="28083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4"/>
          <a:srcRect l="28688" t="4060" r="27080" b="11111"/>
          <a:stretch/>
        </p:blipFill>
        <p:spPr bwMode="auto">
          <a:xfrm>
            <a:off x="3275856" y="1596802"/>
            <a:ext cx="2304256" cy="26303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95110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24936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accent1"/>
                </a:solidFill>
              </a:rPr>
              <a:t>СОВЕТ КАВКАЗСКОГО СЕЛЬСКОГО ПОСЕЛЕНИЯ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124744"/>
            <a:ext cx="8568952" cy="3600400"/>
          </a:xfrm>
        </p:spPr>
        <p:txBody>
          <a:bodyPr>
            <a:normAutofit fontScale="25000" lnSpcReduction="20000"/>
          </a:bodyPr>
          <a:lstStyle/>
          <a:p>
            <a:pPr marL="45720" indent="0" algn="ctr">
              <a:buNone/>
            </a:pPr>
            <a:r>
              <a:rPr lang="ru-RU" sz="6000" b="1" dirty="0" smtClean="0"/>
              <a:t>Комиссия </a:t>
            </a:r>
            <a:r>
              <a:rPr lang="ru-RU" sz="6000" b="1" dirty="0"/>
              <a:t>по финансово-бюджетной и экономической политике, жилищно-коммунальному </a:t>
            </a:r>
            <a:r>
              <a:rPr lang="ru-RU" sz="6000" b="1" dirty="0" smtClean="0"/>
              <a:t>хозяйству</a:t>
            </a:r>
          </a:p>
          <a:p>
            <a:pPr marL="45720" indent="0">
              <a:buNone/>
            </a:pPr>
            <a:r>
              <a:rPr lang="ru-RU" sz="5500" b="1" dirty="0" smtClean="0">
                <a:solidFill>
                  <a:schemeClr val="accent1"/>
                </a:solidFill>
              </a:rPr>
              <a:t>1.Основными </a:t>
            </a:r>
            <a:r>
              <a:rPr lang="ru-RU" sz="5500" b="1" dirty="0">
                <a:solidFill>
                  <a:schemeClr val="accent1"/>
                </a:solidFill>
              </a:rPr>
              <a:t>функциями комиссий являются: </a:t>
            </a:r>
          </a:p>
          <a:p>
            <a:pPr marL="45720" indent="0">
              <a:buNone/>
            </a:pPr>
            <a:r>
              <a:rPr lang="ru-RU" sz="4800" dirty="0"/>
              <a:t>- </a:t>
            </a:r>
            <a:r>
              <a:rPr lang="ru-RU" sz="4800" dirty="0" smtClean="0"/>
              <a:t>подготовка </a:t>
            </a:r>
            <a:r>
              <a:rPr lang="ru-RU" sz="4800" dirty="0"/>
              <a:t>предложений для рассмотрения Советом, исполнительным органом местного самоуправления; </a:t>
            </a:r>
          </a:p>
          <a:p>
            <a:pPr marL="45720" indent="0">
              <a:buNone/>
            </a:pPr>
            <a:r>
              <a:rPr lang="ru-RU" sz="4800" dirty="0"/>
              <a:t>- подготовка заключений по вопросам, внесенным на рассмотрение Совета; </a:t>
            </a:r>
          </a:p>
          <a:p>
            <a:pPr marL="45720" indent="0">
              <a:buNone/>
            </a:pPr>
            <a:r>
              <a:rPr lang="ru-RU" sz="4800" dirty="0"/>
              <a:t>- рассмотрение вопросов, связанных с планированием, контролем за осуществлением планов и программ социально-экономического развития территорий; </a:t>
            </a:r>
          </a:p>
          <a:p>
            <a:pPr marL="45720" indent="0">
              <a:buNone/>
            </a:pPr>
            <a:r>
              <a:rPr lang="ru-RU" sz="4800" dirty="0"/>
              <a:t>- осуществление контроля по поручению Совета за деятельностью исполнительного органа местного самоуправления  по соблюдению законодательства и проведению в жизнь решений Совета; </a:t>
            </a:r>
          </a:p>
          <a:p>
            <a:pPr marL="45720" indent="0">
              <a:buNone/>
            </a:pPr>
            <a:r>
              <a:rPr lang="ru-RU" sz="4800" dirty="0"/>
              <a:t>- содействие в осуществлении контроля за рассмотрением и реализацией исполнительным органом местного самоуправления, общественными объединениями, должностными лицами предложений и замечаний, высказанных депутатами Совета на его заседаниях, и депутатских запросов по вопросам, относящимся к ведению Совета депутатов. </a:t>
            </a:r>
          </a:p>
          <a:p>
            <a:pPr marL="45720" indent="0">
              <a:buNone/>
            </a:pPr>
            <a:r>
              <a:rPr lang="ru-RU" sz="5500" b="1" dirty="0" smtClean="0">
                <a:solidFill>
                  <a:schemeClr val="accent1"/>
                </a:solidFill>
              </a:rPr>
              <a:t>2.Функции </a:t>
            </a:r>
            <a:r>
              <a:rPr lang="ru-RU" sz="5500" b="1" dirty="0">
                <a:solidFill>
                  <a:schemeClr val="accent1"/>
                </a:solidFill>
              </a:rPr>
              <a:t>комиссии по финансово-бюджетной и экономической политике, жилищно-коммунальному </a:t>
            </a:r>
            <a:r>
              <a:rPr lang="ru-RU" sz="5500" b="1" dirty="0" smtClean="0">
                <a:solidFill>
                  <a:schemeClr val="accent1"/>
                </a:solidFill>
              </a:rPr>
              <a:t>хозяйству:</a:t>
            </a:r>
            <a:endParaRPr lang="ru-RU" sz="5500" b="1" dirty="0">
              <a:solidFill>
                <a:schemeClr val="accent1"/>
              </a:solidFill>
            </a:endParaRPr>
          </a:p>
          <a:p>
            <a:pPr marL="45720" indent="0">
              <a:buNone/>
            </a:pPr>
            <a:r>
              <a:rPr lang="ru-RU" sz="4800" dirty="0" smtClean="0"/>
              <a:t>- </a:t>
            </a:r>
            <a:r>
              <a:rPr lang="ru-RU" sz="4800" dirty="0"/>
              <a:t>рассматривает, внесенные исполнительным органом местного самоуправления на утверждение Советом перспективные планы, программы социально-экономического развития и бюджет, информации об их выполнении и дает по ним свои заключения; </a:t>
            </a:r>
          </a:p>
          <a:p>
            <a:pPr marL="45720" indent="0">
              <a:buNone/>
            </a:pPr>
            <a:r>
              <a:rPr lang="ru-RU" sz="4800" dirty="0" smtClean="0"/>
              <a:t>- </a:t>
            </a:r>
            <a:r>
              <a:rPr lang="ru-RU" sz="4800" dirty="0"/>
              <a:t>рассматривает и обобщает поступившие от других комиссий Совета замечания и предложения по планам социально-экономического развития, бюджету и отчёты о выполнении планов и исполнению бюджета; </a:t>
            </a:r>
          </a:p>
          <a:p>
            <a:pPr marL="45720" indent="0">
              <a:buNone/>
            </a:pPr>
            <a:r>
              <a:rPr lang="ru-RU" sz="4800" dirty="0" smtClean="0"/>
              <a:t>- </a:t>
            </a:r>
            <a:r>
              <a:rPr lang="ru-RU" sz="4800" dirty="0"/>
              <a:t>участвует в осуществлении контроля за выполнением планов социально-экономического развития и исполнением бюджета; </a:t>
            </a:r>
          </a:p>
          <a:p>
            <a:pPr marL="45720" indent="0">
              <a:buNone/>
            </a:pPr>
            <a:r>
              <a:rPr lang="ru-RU" sz="4800" dirty="0" smtClean="0"/>
              <a:t>- </a:t>
            </a:r>
            <a:r>
              <a:rPr lang="ru-RU" sz="4800" dirty="0"/>
              <a:t>участвует в работе по выявлению внутрихозяйственных резервов, источников дополнительных доходов  в бюджет, по соблюдению режима экономии при расходовании бюджетных средств; </a:t>
            </a:r>
          </a:p>
          <a:p>
            <a:pPr marL="45720" indent="0">
              <a:buNone/>
            </a:pPr>
            <a:r>
              <a:rPr lang="ru-RU" sz="4800" dirty="0" smtClean="0"/>
              <a:t>- </a:t>
            </a:r>
            <a:r>
              <a:rPr lang="ru-RU" sz="4800" dirty="0"/>
              <a:t>принимает участие в подготовке других экономических и бюджетно-финансовых вопросов, вносимых на рассмотрение Совета.</a:t>
            </a:r>
          </a:p>
          <a:p>
            <a:pPr marL="45720" indent="0">
              <a:buNone/>
            </a:pPr>
            <a:endParaRPr lang="ru-RU" sz="5500" dirty="0"/>
          </a:p>
        </p:txBody>
      </p:sp>
    </p:spTree>
    <p:extLst>
      <p:ext uri="{BB962C8B-B14F-4D97-AF65-F5344CB8AC3E}">
        <p14:creationId xmlns:p14="http://schemas.microsoft.com/office/powerpoint/2010/main" val="3412518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38112618"/>
              </p:ext>
            </p:extLst>
          </p:nvPr>
        </p:nvGraphicFramePr>
        <p:xfrm>
          <a:off x="683568" y="1700808"/>
          <a:ext cx="7992888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152128"/>
                <a:gridCol w="4320480"/>
                <a:gridCol w="1440160"/>
              </a:tblGrid>
              <a:tr h="324349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Полученный </a:t>
                      </a:r>
                    </a:p>
                    <a:p>
                      <a:r>
                        <a:rPr lang="ru-RU" sz="1100" dirty="0" smtClean="0"/>
                        <a:t>вывод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Необходимые </a:t>
                      </a:r>
                    </a:p>
                    <a:p>
                      <a:r>
                        <a:rPr lang="ru-RU" sz="1100" dirty="0" smtClean="0"/>
                        <a:t>действия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Инструменты </a:t>
                      </a:r>
                    </a:p>
                    <a:p>
                      <a:r>
                        <a:rPr lang="ru-RU" sz="1100" dirty="0" smtClean="0"/>
                        <a:t>(предложения)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Ожидаемый </a:t>
                      </a:r>
                    </a:p>
                    <a:p>
                      <a:r>
                        <a:rPr lang="ru-RU" sz="1100" dirty="0" smtClean="0"/>
                        <a:t>результат</a:t>
                      </a:r>
                      <a:endParaRPr lang="ru-RU" sz="1100" dirty="0"/>
                    </a:p>
                  </a:txBody>
                  <a:tcPr/>
                </a:tc>
              </a:tr>
              <a:tr h="324349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1. Высокий </a:t>
                      </a:r>
                    </a:p>
                    <a:p>
                      <a:r>
                        <a:rPr lang="ru-RU" sz="1000" dirty="0" smtClean="0"/>
                        <a:t>уровень </a:t>
                      </a:r>
                    </a:p>
                    <a:p>
                      <a:r>
                        <a:rPr lang="ru-RU" sz="1000" dirty="0" smtClean="0"/>
                        <a:t>информационного интереса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Расширение </a:t>
                      </a:r>
                    </a:p>
                    <a:p>
                      <a:r>
                        <a:rPr lang="ru-RU" sz="1000" dirty="0" smtClean="0"/>
                        <a:t>целевых </a:t>
                      </a:r>
                    </a:p>
                    <a:p>
                      <a:r>
                        <a:rPr lang="ru-RU" sz="1000" dirty="0" smtClean="0"/>
                        <a:t>аудиторий и </a:t>
                      </a:r>
                    </a:p>
                    <a:p>
                      <a:r>
                        <a:rPr lang="ru-RU" sz="1000" dirty="0" smtClean="0"/>
                        <a:t>информационных каналов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1. Публичные слушания</a:t>
                      </a:r>
                    </a:p>
                    <a:p>
                      <a:r>
                        <a:rPr lang="ru-RU" sz="1000" dirty="0" smtClean="0"/>
                        <a:t>2. Статьи в СМИ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Удовлетворение </a:t>
                      </a:r>
                    </a:p>
                    <a:p>
                      <a:r>
                        <a:rPr lang="ru-RU" sz="1000" dirty="0" smtClean="0"/>
                        <a:t>информационного </a:t>
                      </a:r>
                    </a:p>
                    <a:p>
                      <a:r>
                        <a:rPr lang="ru-RU" sz="1000" dirty="0" smtClean="0"/>
                        <a:t>спроса </a:t>
                      </a:r>
                      <a:endParaRPr lang="ru-RU" sz="1000" dirty="0"/>
                    </a:p>
                  </a:txBody>
                  <a:tcPr/>
                </a:tc>
              </a:tr>
              <a:tr h="324349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2. Ориентация на собственные </a:t>
                      </a:r>
                    </a:p>
                    <a:p>
                      <a:r>
                        <a:rPr lang="ru-RU" sz="1000" dirty="0" smtClean="0"/>
                        <a:t>потребности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Изменение</a:t>
                      </a:r>
                    </a:p>
                    <a:p>
                      <a:r>
                        <a:rPr lang="ru-RU" sz="1000" dirty="0" smtClean="0"/>
                        <a:t>формата </a:t>
                      </a:r>
                    </a:p>
                    <a:p>
                      <a:r>
                        <a:rPr lang="ru-RU" sz="1000" dirty="0" smtClean="0"/>
                        <a:t>представления данных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1. Типовой макет брошюры с </a:t>
                      </a:r>
                    </a:p>
                    <a:p>
                      <a:r>
                        <a:rPr lang="ru-RU" sz="1000" dirty="0" smtClean="0"/>
                        <a:t>акцентом на результат, полученный </a:t>
                      </a:r>
                    </a:p>
                    <a:p>
                      <a:r>
                        <a:rPr lang="ru-RU" sz="1000" dirty="0" smtClean="0"/>
                        <a:t>от осуществления бюджетных </a:t>
                      </a:r>
                    </a:p>
                    <a:p>
                      <a:r>
                        <a:rPr lang="ru-RU" sz="1000" dirty="0" smtClean="0"/>
                        <a:t>расходов.</a:t>
                      </a:r>
                    </a:p>
                    <a:p>
                      <a:r>
                        <a:rPr lang="ru-RU" sz="1000" dirty="0" smtClean="0"/>
                        <a:t>2. Опрос общественного мнения по </a:t>
                      </a:r>
                    </a:p>
                    <a:p>
                      <a:r>
                        <a:rPr lang="ru-RU" sz="1000" dirty="0" smtClean="0"/>
                        <a:t>основным направлениям социально-экономического развития </a:t>
                      </a:r>
                    </a:p>
                    <a:p>
                      <a:r>
                        <a:rPr lang="ru-RU" sz="1000" dirty="0" smtClean="0"/>
                        <a:t>территорий в рамках мониторинга </a:t>
                      </a:r>
                    </a:p>
                    <a:p>
                      <a:r>
                        <a:rPr lang="ru-RU" sz="1000" dirty="0" smtClean="0"/>
                        <a:t>эффективности деятельности </a:t>
                      </a:r>
                    </a:p>
                    <a:p>
                      <a:r>
                        <a:rPr lang="ru-RU" sz="1000" dirty="0" smtClean="0"/>
                        <a:t>органов </a:t>
                      </a:r>
                      <a:r>
                        <a:rPr lang="ru-RU" sz="1000" smtClean="0"/>
                        <a:t>власти </a:t>
                      </a:r>
                    </a:p>
                    <a:p>
                      <a:r>
                        <a:rPr lang="ru-RU" sz="1000" smtClean="0"/>
                        <a:t>3</a:t>
                      </a:r>
                      <a:r>
                        <a:rPr lang="ru-RU" sz="1000" dirty="0" smtClean="0"/>
                        <a:t>. Интернет-ресурсы </a:t>
                      </a:r>
                    </a:p>
                    <a:p>
                      <a:r>
                        <a:rPr lang="ru-RU" sz="1000" dirty="0" smtClean="0"/>
                        <a:t>общественного контроля</a:t>
                      </a:r>
                    </a:p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Повышение </a:t>
                      </a:r>
                    </a:p>
                    <a:p>
                      <a:r>
                        <a:rPr lang="ru-RU" sz="1000" dirty="0" smtClean="0"/>
                        <a:t>эффективности </a:t>
                      </a:r>
                    </a:p>
                    <a:p>
                      <a:r>
                        <a:rPr lang="ru-RU" sz="1000" dirty="0" smtClean="0"/>
                        <a:t>бюджетных </a:t>
                      </a:r>
                    </a:p>
                    <a:p>
                      <a:r>
                        <a:rPr lang="ru-RU" sz="1000" dirty="0" smtClean="0"/>
                        <a:t>расходов,</a:t>
                      </a:r>
                    </a:p>
                    <a:p>
                      <a:r>
                        <a:rPr lang="ru-RU" sz="1000" dirty="0" smtClean="0"/>
                        <a:t>удовлетворение </a:t>
                      </a:r>
                    </a:p>
                    <a:p>
                      <a:r>
                        <a:rPr lang="ru-RU" sz="1000" dirty="0" smtClean="0"/>
                        <a:t>информационного спроса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71600" y="476672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Результаты изучения информационных </a:t>
            </a:r>
          </a:p>
          <a:p>
            <a:pPr algn="ctr"/>
            <a:r>
              <a:rPr lang="ru-RU" sz="2800" dirty="0"/>
              <a:t>потребностей жителей Кубани</a:t>
            </a:r>
          </a:p>
        </p:txBody>
      </p:sp>
    </p:spTree>
    <p:extLst>
      <p:ext uri="{BB962C8B-B14F-4D97-AF65-F5344CB8AC3E}">
        <p14:creationId xmlns:p14="http://schemas.microsoft.com/office/powerpoint/2010/main" val="167537599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120</TotalTime>
  <Words>678</Words>
  <Application>Microsoft Office PowerPoint</Application>
  <PresentationFormat>Экран (4:3)</PresentationFormat>
  <Paragraphs>112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Бюджет на 2014-2016 годы – брошюра (в разработке)</vt:lpstr>
      <vt:lpstr>СОВЕТ КАВКАЗСКОГО СЕЛЬСКОГО ПОСЕЛЕНИЯ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user101</cp:lastModifiedBy>
  <cp:revision>15</cp:revision>
  <cp:lastPrinted>2013-11-14T09:18:58Z</cp:lastPrinted>
  <dcterms:modified xsi:type="dcterms:W3CDTF">2013-11-14T11:15:45Z</dcterms:modified>
</cp:coreProperties>
</file>