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theme/theme4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64" r:id="rId17"/>
    <p:sldMasterId id="2147483876" r:id="rId18"/>
    <p:sldMasterId id="2147483888" r:id="rId19"/>
    <p:sldMasterId id="2147483900" r:id="rId20"/>
    <p:sldMasterId id="2147483912" r:id="rId21"/>
    <p:sldMasterId id="2147483924" r:id="rId22"/>
    <p:sldMasterId id="2147483936" r:id="rId23"/>
    <p:sldMasterId id="2147483948" r:id="rId24"/>
    <p:sldMasterId id="2147483960" r:id="rId25"/>
    <p:sldMasterId id="2147483972" r:id="rId26"/>
    <p:sldMasterId id="2147483984" r:id="rId27"/>
    <p:sldMasterId id="2147483996" r:id="rId28"/>
    <p:sldMasterId id="2147484008" r:id="rId29"/>
    <p:sldMasterId id="2147484020" r:id="rId30"/>
    <p:sldMasterId id="2147484032" r:id="rId31"/>
    <p:sldMasterId id="2147484044" r:id="rId32"/>
    <p:sldMasterId id="2147484056" r:id="rId33"/>
    <p:sldMasterId id="2147484068" r:id="rId34"/>
    <p:sldMasterId id="2147484080" r:id="rId35"/>
    <p:sldMasterId id="2147484092" r:id="rId36"/>
    <p:sldMasterId id="2147484104" r:id="rId37"/>
    <p:sldMasterId id="2147484116" r:id="rId38"/>
    <p:sldMasterId id="2147484128" r:id="rId39"/>
    <p:sldMasterId id="2147484140" r:id="rId40"/>
  </p:sldMasterIdLst>
  <p:notesMasterIdLst>
    <p:notesMasterId r:id="rId114"/>
  </p:notesMasterIdLst>
  <p:sldIdLst>
    <p:sldId id="258" r:id="rId41"/>
    <p:sldId id="325" r:id="rId42"/>
    <p:sldId id="328" r:id="rId43"/>
    <p:sldId id="327" r:id="rId44"/>
    <p:sldId id="329" r:id="rId45"/>
    <p:sldId id="330" r:id="rId46"/>
    <p:sldId id="331" r:id="rId47"/>
    <p:sldId id="332" r:id="rId48"/>
    <p:sldId id="326" r:id="rId49"/>
    <p:sldId id="259" r:id="rId50"/>
    <p:sldId id="260" r:id="rId51"/>
    <p:sldId id="261" r:id="rId52"/>
    <p:sldId id="262" r:id="rId53"/>
    <p:sldId id="263" r:id="rId54"/>
    <p:sldId id="300" r:id="rId55"/>
    <p:sldId id="264" r:id="rId56"/>
    <p:sldId id="265" r:id="rId57"/>
    <p:sldId id="301" r:id="rId58"/>
    <p:sldId id="266" r:id="rId59"/>
    <p:sldId id="302" r:id="rId60"/>
    <p:sldId id="267" r:id="rId61"/>
    <p:sldId id="303" r:id="rId62"/>
    <p:sldId id="268" r:id="rId63"/>
    <p:sldId id="269" r:id="rId64"/>
    <p:sldId id="270" r:id="rId65"/>
    <p:sldId id="304" r:id="rId66"/>
    <p:sldId id="271" r:id="rId67"/>
    <p:sldId id="305" r:id="rId68"/>
    <p:sldId id="272" r:id="rId69"/>
    <p:sldId id="306" r:id="rId70"/>
    <p:sldId id="273" r:id="rId71"/>
    <p:sldId id="307" r:id="rId72"/>
    <p:sldId id="275" r:id="rId73"/>
    <p:sldId id="308" r:id="rId74"/>
    <p:sldId id="276" r:id="rId75"/>
    <p:sldId id="309" r:id="rId76"/>
    <p:sldId id="277" r:id="rId77"/>
    <p:sldId id="310" r:id="rId78"/>
    <p:sldId id="278" r:id="rId79"/>
    <p:sldId id="311" r:id="rId80"/>
    <p:sldId id="279" r:id="rId81"/>
    <p:sldId id="312" r:id="rId82"/>
    <p:sldId id="280" r:id="rId83"/>
    <p:sldId id="281" r:id="rId84"/>
    <p:sldId id="282" r:id="rId85"/>
    <p:sldId id="283" r:id="rId86"/>
    <p:sldId id="284" r:id="rId87"/>
    <p:sldId id="285" r:id="rId88"/>
    <p:sldId id="313" r:id="rId89"/>
    <p:sldId id="286" r:id="rId90"/>
    <p:sldId id="314" r:id="rId91"/>
    <p:sldId id="287" r:id="rId92"/>
    <p:sldId id="288" r:id="rId93"/>
    <p:sldId id="315" r:id="rId94"/>
    <p:sldId id="289" r:id="rId95"/>
    <p:sldId id="290" r:id="rId96"/>
    <p:sldId id="291" r:id="rId97"/>
    <p:sldId id="316" r:id="rId98"/>
    <p:sldId id="292" r:id="rId99"/>
    <p:sldId id="317" r:id="rId100"/>
    <p:sldId id="293" r:id="rId101"/>
    <p:sldId id="318" r:id="rId102"/>
    <p:sldId id="294" r:id="rId103"/>
    <p:sldId id="319" r:id="rId104"/>
    <p:sldId id="295" r:id="rId105"/>
    <p:sldId id="320" r:id="rId106"/>
    <p:sldId id="296" r:id="rId107"/>
    <p:sldId id="297" r:id="rId108"/>
    <p:sldId id="321" r:id="rId109"/>
    <p:sldId id="298" r:id="rId110"/>
    <p:sldId id="322" r:id="rId111"/>
    <p:sldId id="323" r:id="rId112"/>
    <p:sldId id="324" r:id="rId1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theme" Target="theme/theme1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63" Type="http://schemas.openxmlformats.org/officeDocument/2006/relationships/slide" Target="slides/slide23.xml"/><Relationship Id="rId68" Type="http://schemas.openxmlformats.org/officeDocument/2006/relationships/slide" Target="slides/slide28.xml"/><Relationship Id="rId84" Type="http://schemas.openxmlformats.org/officeDocument/2006/relationships/slide" Target="slides/slide44.xml"/><Relationship Id="rId89" Type="http://schemas.openxmlformats.org/officeDocument/2006/relationships/slide" Target="slides/slide49.xml"/><Relationship Id="rId112" Type="http://schemas.openxmlformats.org/officeDocument/2006/relationships/slide" Target="slides/slide72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67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5.xml"/><Relationship Id="rId53" Type="http://schemas.openxmlformats.org/officeDocument/2006/relationships/slide" Target="slides/slide13.xml"/><Relationship Id="rId58" Type="http://schemas.openxmlformats.org/officeDocument/2006/relationships/slide" Target="slides/slide18.xml"/><Relationship Id="rId66" Type="http://schemas.openxmlformats.org/officeDocument/2006/relationships/slide" Target="slides/slide26.xml"/><Relationship Id="rId74" Type="http://schemas.openxmlformats.org/officeDocument/2006/relationships/slide" Target="slides/slide34.xml"/><Relationship Id="rId79" Type="http://schemas.openxmlformats.org/officeDocument/2006/relationships/slide" Target="slides/slide39.xml"/><Relationship Id="rId87" Type="http://schemas.openxmlformats.org/officeDocument/2006/relationships/slide" Target="slides/slide47.xml"/><Relationship Id="rId102" Type="http://schemas.openxmlformats.org/officeDocument/2006/relationships/slide" Target="slides/slide62.xml"/><Relationship Id="rId110" Type="http://schemas.openxmlformats.org/officeDocument/2006/relationships/slide" Target="slides/slide70.xml"/><Relationship Id="rId11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1.xml"/><Relationship Id="rId82" Type="http://schemas.openxmlformats.org/officeDocument/2006/relationships/slide" Target="slides/slide42.xml"/><Relationship Id="rId90" Type="http://schemas.openxmlformats.org/officeDocument/2006/relationships/slide" Target="slides/slide50.xml"/><Relationship Id="rId95" Type="http://schemas.openxmlformats.org/officeDocument/2006/relationships/slide" Target="slides/slide5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slide" Target="slides/slide16.xml"/><Relationship Id="rId64" Type="http://schemas.openxmlformats.org/officeDocument/2006/relationships/slide" Target="slides/slide24.xml"/><Relationship Id="rId69" Type="http://schemas.openxmlformats.org/officeDocument/2006/relationships/slide" Target="slides/slide29.xml"/><Relationship Id="rId77" Type="http://schemas.openxmlformats.org/officeDocument/2006/relationships/slide" Target="slides/slide37.xml"/><Relationship Id="rId100" Type="http://schemas.openxmlformats.org/officeDocument/2006/relationships/slide" Target="slides/slide60.xml"/><Relationship Id="rId105" Type="http://schemas.openxmlformats.org/officeDocument/2006/relationships/slide" Target="slides/slide65.xml"/><Relationship Id="rId113" Type="http://schemas.openxmlformats.org/officeDocument/2006/relationships/slide" Target="slides/slide73.xml"/><Relationship Id="rId11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1.xml"/><Relationship Id="rId72" Type="http://schemas.openxmlformats.org/officeDocument/2006/relationships/slide" Target="slides/slide32.xml"/><Relationship Id="rId80" Type="http://schemas.openxmlformats.org/officeDocument/2006/relationships/slide" Target="slides/slide40.xml"/><Relationship Id="rId85" Type="http://schemas.openxmlformats.org/officeDocument/2006/relationships/slide" Target="slides/slide45.xml"/><Relationship Id="rId93" Type="http://schemas.openxmlformats.org/officeDocument/2006/relationships/slide" Target="slides/slide53.xml"/><Relationship Id="rId98" Type="http://schemas.openxmlformats.org/officeDocument/2006/relationships/slide" Target="slides/slide5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6.xml"/><Relationship Id="rId59" Type="http://schemas.openxmlformats.org/officeDocument/2006/relationships/slide" Target="slides/slide19.xml"/><Relationship Id="rId67" Type="http://schemas.openxmlformats.org/officeDocument/2006/relationships/slide" Target="slides/slide27.xml"/><Relationship Id="rId103" Type="http://schemas.openxmlformats.org/officeDocument/2006/relationships/slide" Target="slides/slide63.xml"/><Relationship Id="rId108" Type="http://schemas.openxmlformats.org/officeDocument/2006/relationships/slide" Target="slides/slide68.xml"/><Relationship Id="rId116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62" Type="http://schemas.openxmlformats.org/officeDocument/2006/relationships/slide" Target="slides/slide22.xml"/><Relationship Id="rId70" Type="http://schemas.openxmlformats.org/officeDocument/2006/relationships/slide" Target="slides/slide30.xml"/><Relationship Id="rId75" Type="http://schemas.openxmlformats.org/officeDocument/2006/relationships/slide" Target="slides/slide35.xml"/><Relationship Id="rId83" Type="http://schemas.openxmlformats.org/officeDocument/2006/relationships/slide" Target="slides/slide43.xml"/><Relationship Id="rId88" Type="http://schemas.openxmlformats.org/officeDocument/2006/relationships/slide" Target="slides/slide48.xml"/><Relationship Id="rId91" Type="http://schemas.openxmlformats.org/officeDocument/2006/relationships/slide" Target="slides/slide51.xml"/><Relationship Id="rId96" Type="http://schemas.openxmlformats.org/officeDocument/2006/relationships/slide" Target="slides/slide56.xml"/><Relationship Id="rId111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9.xml"/><Relationship Id="rId57" Type="http://schemas.openxmlformats.org/officeDocument/2006/relationships/slide" Target="slides/slide17.xml"/><Relationship Id="rId106" Type="http://schemas.openxmlformats.org/officeDocument/2006/relationships/slide" Target="slides/slide66.xml"/><Relationship Id="rId114" Type="http://schemas.openxmlformats.org/officeDocument/2006/relationships/notesMaster" Target="notesMasters/notesMaster1.xml"/><Relationship Id="rId119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slide" Target="slides/slide20.xml"/><Relationship Id="rId65" Type="http://schemas.openxmlformats.org/officeDocument/2006/relationships/slide" Target="slides/slide25.xml"/><Relationship Id="rId73" Type="http://schemas.openxmlformats.org/officeDocument/2006/relationships/slide" Target="slides/slide33.xml"/><Relationship Id="rId78" Type="http://schemas.openxmlformats.org/officeDocument/2006/relationships/slide" Target="slides/slide38.xml"/><Relationship Id="rId81" Type="http://schemas.openxmlformats.org/officeDocument/2006/relationships/slide" Target="slides/slide41.xml"/><Relationship Id="rId86" Type="http://schemas.openxmlformats.org/officeDocument/2006/relationships/slide" Target="slides/slide46.xml"/><Relationship Id="rId94" Type="http://schemas.openxmlformats.org/officeDocument/2006/relationships/slide" Target="slides/slide54.xml"/><Relationship Id="rId99" Type="http://schemas.openxmlformats.org/officeDocument/2006/relationships/slide" Target="slides/slide59.xml"/><Relationship Id="rId101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6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0.xml"/><Relationship Id="rId55" Type="http://schemas.openxmlformats.org/officeDocument/2006/relationships/slide" Target="slides/slide15.xml"/><Relationship Id="rId76" Type="http://schemas.openxmlformats.org/officeDocument/2006/relationships/slide" Target="slides/slide36.xml"/><Relationship Id="rId97" Type="http://schemas.openxmlformats.org/officeDocument/2006/relationships/slide" Target="slides/slide57.xml"/><Relationship Id="rId104" Type="http://schemas.openxmlformats.org/officeDocument/2006/relationships/slide" Target="slides/slide6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1.xml"/><Relationship Id="rId92" Type="http://schemas.openxmlformats.org/officeDocument/2006/relationships/slide" Target="slides/slide5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6D92F-F5C2-4AAB-9079-546FA3890796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314FA-899A-4010-BBC8-21C68A673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03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03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05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03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91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57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05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58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58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61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05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62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25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65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05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66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9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52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67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0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05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0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05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5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05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83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DAF7-E119-4523-864C-445D5A8A8443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0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4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1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9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6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4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9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6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0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5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7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9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2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6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7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9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9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5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6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4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8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0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2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9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4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6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1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4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4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7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2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7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3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4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2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0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8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2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0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7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6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3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1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6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5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8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3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6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3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0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6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2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1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6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8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1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2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1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5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3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6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3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0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1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9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1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1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0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2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9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9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9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3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2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6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1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2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8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2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6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8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6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4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3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0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2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6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6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8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3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9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4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5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9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0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6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6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2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3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3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8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7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3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1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9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8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8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7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6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2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7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0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2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7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0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7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4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1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2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9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4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9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1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1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7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8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4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0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6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0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8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8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0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3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4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3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517-077A-4A56-97D2-83B4FE475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BBD-FBD6-4783-8B83-76E749EAA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6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0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7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9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3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2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25.xml"/><Relationship Id="rId6" Type="http://schemas.microsoft.com/office/2007/relationships/hdphoto" Target="../media/hdphoto1.wdp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8064" y="836712"/>
            <a:ext cx="3168352" cy="1077218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Интерактивная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</a:rPr>
              <a:t>викторина</a:t>
            </a:r>
          </a:p>
        </p:txBody>
      </p:sp>
      <p:sp>
        <p:nvSpPr>
          <p:cNvPr id="6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836712"/>
            <a:ext cx="3168352" cy="378565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«Дог, бульдог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</a:rPr>
              <a:t> и спаниель приглашают   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</a:rPr>
              <a:t>   всех друзей»</a:t>
            </a:r>
          </a:p>
        </p:txBody>
      </p:sp>
      <p:sp>
        <p:nvSpPr>
          <p:cNvPr id="8" name="Подзаголовок 2"/>
          <p:cNvSpPr>
            <a:spLocks/>
          </p:cNvSpPr>
          <p:nvPr/>
        </p:nvSpPr>
        <p:spPr bwMode="auto">
          <a:xfrm>
            <a:off x="303548" y="4987490"/>
            <a:ext cx="3150016" cy="1152897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400" dirty="0" err="1">
                <a:solidFill>
                  <a:prstClr val="black"/>
                </a:solidFill>
              </a:rPr>
              <a:t>Зобнина</a:t>
            </a:r>
            <a:r>
              <a:rPr lang="ru-RU" sz="1400" dirty="0">
                <a:solidFill>
                  <a:prstClr val="black"/>
                </a:solidFill>
              </a:rPr>
              <a:t> Жанна Александровна</a:t>
            </a:r>
          </a:p>
          <a:p>
            <a:pPr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Гл. библиотекарь сельской детской библиотеки МБУК  «ЦСБ»</a:t>
            </a:r>
          </a:p>
          <a:p>
            <a:pPr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Кавказского сельского поселения</a:t>
            </a:r>
            <a:endParaRPr lang="en-US" sz="1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4771" y="260648"/>
            <a:ext cx="699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6+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45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prstClr val="black"/>
                </a:solidFill>
              </a:rPr>
              <a:t>Джульбарс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Ручка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Тучка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Жучка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5136" y="127021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 звали собачку в </a:t>
            </a:r>
            <a:endParaRPr lang="en-US" sz="3600" dirty="0">
              <a:solidFill>
                <a:srgbClr val="0000FF"/>
              </a:solidFill>
            </a:endParaRPr>
          </a:p>
          <a:p>
            <a:pPr algn="ctr"/>
            <a:r>
              <a:rPr lang="ru-RU" sz="3600" dirty="0">
                <a:solidFill>
                  <a:srgbClr val="0000FF"/>
                </a:solidFill>
              </a:rPr>
              <a:t>сказке про репку?</a:t>
            </a:r>
          </a:p>
        </p:txBody>
      </p:sp>
    </p:spTree>
    <p:extLst>
      <p:ext uri="{BB962C8B-B14F-4D97-AF65-F5344CB8AC3E}">
        <p14:creationId xmlns:p14="http://schemas.microsoft.com/office/powerpoint/2010/main" val="20513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Моська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Баскервилей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prstClr val="black"/>
                </a:solidFill>
              </a:rPr>
              <a:t>Мухтар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prstClr val="black"/>
                </a:solidFill>
              </a:rPr>
              <a:t>Артемон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5136" y="127021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Какая собака прославилась </a:t>
            </a:r>
          </a:p>
          <a:p>
            <a:pPr algn="ctr"/>
            <a:r>
              <a:rPr lang="ru-RU" sz="3600" dirty="0">
                <a:solidFill>
                  <a:srgbClr val="0000FF"/>
                </a:solidFill>
              </a:rPr>
              <a:t>лаем на слона?</a:t>
            </a:r>
          </a:p>
        </p:txBody>
      </p:sp>
    </p:spTree>
    <p:extLst>
      <p:ext uri="{BB962C8B-B14F-4D97-AF65-F5344CB8AC3E}">
        <p14:creationId xmlns:p14="http://schemas.microsoft.com/office/powerpoint/2010/main" val="319535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Микки Маус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Дональд </a:t>
            </a:r>
            <a:r>
              <a:rPr lang="ru-RU" sz="2800" dirty="0" err="1">
                <a:solidFill>
                  <a:prstClr val="black"/>
                </a:solidFill>
              </a:rPr>
              <a:t>Дак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prstClr val="black"/>
                </a:solidFill>
              </a:rPr>
              <a:t>Плуто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Бэмби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8368" y="1268760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Кто из персонажей мультфильмов является собакой</a:t>
            </a:r>
            <a:r>
              <a:rPr lang="ru-RU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98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Пьеро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Шарик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prstClr val="black"/>
                </a:solidFill>
              </a:rPr>
              <a:t>Арто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Артемон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5136" y="112360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 зовут собачку Мальвины?</a:t>
            </a:r>
          </a:p>
        </p:txBody>
      </p:sp>
    </p:spTree>
    <p:extLst>
      <p:ext uri="{BB962C8B-B14F-4D97-AF65-F5344CB8AC3E}">
        <p14:creationId xmlns:p14="http://schemas.microsoft.com/office/powerpoint/2010/main" val="27265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277372" cy="1225550"/>
          </a:xfrm>
          <a:prstGeom prst="cloudCallout">
            <a:avLst>
              <a:gd name="adj1" fmla="val 107452"/>
              <a:gd name="adj2" fmla="val 9693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Правильно!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дог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пудель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мопс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дворняга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5136" y="98072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Какой породы </a:t>
            </a:r>
            <a:endParaRPr lang="en-US" sz="3600" dirty="0">
              <a:solidFill>
                <a:srgbClr val="0000FF"/>
              </a:solidFill>
            </a:endParaRPr>
          </a:p>
          <a:p>
            <a:pPr algn="ctr"/>
            <a:r>
              <a:rPr lang="ru-RU" sz="3600" dirty="0">
                <a:solidFill>
                  <a:srgbClr val="0000FF"/>
                </a:solidFill>
              </a:rPr>
              <a:t>был </a:t>
            </a:r>
            <a:r>
              <a:rPr lang="ru-RU" sz="3600" dirty="0" err="1">
                <a:solidFill>
                  <a:srgbClr val="0000FF"/>
                </a:solidFill>
              </a:rPr>
              <a:t>Артемон</a:t>
            </a:r>
            <a:r>
              <a:rPr lang="ru-RU" sz="3600" dirty="0">
                <a:solidFill>
                  <a:srgbClr val="0000FF"/>
                </a:solidFill>
              </a:rPr>
              <a:t> </a:t>
            </a:r>
            <a:endParaRPr lang="en-US" sz="3600" dirty="0">
              <a:solidFill>
                <a:srgbClr val="0000FF"/>
              </a:solidFill>
            </a:endParaRPr>
          </a:p>
          <a:p>
            <a:pPr algn="ctr"/>
            <a:r>
              <a:rPr lang="ru-RU" sz="3600" dirty="0">
                <a:solidFill>
                  <a:srgbClr val="0000FF"/>
                </a:solidFill>
              </a:rPr>
              <a:t>у Мальвины?</a:t>
            </a:r>
          </a:p>
        </p:txBody>
      </p:sp>
    </p:spTree>
    <p:extLst>
      <p:ext uri="{BB962C8B-B14F-4D97-AF65-F5344CB8AC3E}">
        <p14:creationId xmlns:p14="http://schemas.microsoft.com/office/powerpoint/2010/main" val="19293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5136" y="98072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Какой породы </a:t>
            </a:r>
            <a:endParaRPr lang="en-US" sz="3600" dirty="0">
              <a:solidFill>
                <a:srgbClr val="0000FF"/>
              </a:solidFill>
            </a:endParaRPr>
          </a:p>
          <a:p>
            <a:pPr algn="ctr"/>
            <a:r>
              <a:rPr lang="ru-RU" sz="3600" dirty="0">
                <a:solidFill>
                  <a:srgbClr val="0000FF"/>
                </a:solidFill>
              </a:rPr>
              <a:t>был </a:t>
            </a:r>
            <a:r>
              <a:rPr lang="ru-RU" sz="3600" dirty="0" err="1">
                <a:solidFill>
                  <a:srgbClr val="0000FF"/>
                </a:solidFill>
              </a:rPr>
              <a:t>Артемон</a:t>
            </a:r>
            <a:r>
              <a:rPr lang="ru-RU" sz="3600" dirty="0">
                <a:solidFill>
                  <a:srgbClr val="0000FF"/>
                </a:solidFill>
              </a:rPr>
              <a:t> </a:t>
            </a:r>
            <a:endParaRPr lang="en-US" sz="3600" dirty="0">
              <a:solidFill>
                <a:srgbClr val="0000FF"/>
              </a:solidFill>
            </a:endParaRPr>
          </a:p>
          <a:p>
            <a:pPr algn="ctr"/>
            <a:r>
              <a:rPr lang="ru-RU" sz="3600" dirty="0">
                <a:solidFill>
                  <a:srgbClr val="0000FF"/>
                </a:solidFill>
              </a:rPr>
              <a:t>у Мальвины?</a:t>
            </a:r>
          </a:p>
        </p:txBody>
      </p:sp>
      <p:pic>
        <p:nvPicPr>
          <p:cNvPr id="9" name="Рисунок 8" descr="https://im0-tub-ru.yandex.net/i?id=c13161dacfb8f9dcf938830beeccf97b&amp;n=33&amp;h=215&amp;w=263">
            <a:extLst>
              <a:ext uri="{FF2B5EF4-FFF2-40B4-BE49-F238E27FC236}">
                <a16:creationId xmlns="" xmlns:a16="http://schemas.microsoft.com/office/drawing/2014/main" id="{AADFD6B9-29A3-4333-A51B-D8965334F25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23" y="523379"/>
            <a:ext cx="684582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9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шустрая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борзая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легавая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гончая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611262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Какое из перечисленных определений не является названием породы собак?</a:t>
            </a:r>
          </a:p>
        </p:txBody>
      </p:sp>
    </p:spTree>
    <p:extLst>
      <p:ext uri="{BB962C8B-B14F-4D97-AF65-F5344CB8AC3E}">
        <p14:creationId xmlns:p14="http://schemas.microsoft.com/office/powerpoint/2010/main" val="34900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фигурист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шахматист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боксёр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атлет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0136" y="83264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 иначе называют немецкого бульдога?</a:t>
            </a:r>
          </a:p>
        </p:txBody>
      </p:sp>
    </p:spTree>
    <p:extLst>
      <p:ext uri="{BB962C8B-B14F-4D97-AF65-F5344CB8AC3E}">
        <p14:creationId xmlns:p14="http://schemas.microsoft.com/office/powerpoint/2010/main" val="25060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0136" y="83264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 иначе называют немецкого бульдога?</a:t>
            </a:r>
          </a:p>
        </p:txBody>
      </p:sp>
      <p:pic>
        <p:nvPicPr>
          <p:cNvPr id="9" name="Рисунок 8" descr="http://csvm.com.ua/wp-content/uploads/2012/03/bandelero.jpg">
            <a:extLst>
              <a:ext uri="{FF2B5EF4-FFF2-40B4-BE49-F238E27FC236}">
                <a16:creationId xmlns="" xmlns:a16="http://schemas.microsoft.com/office/drawing/2014/main" id="{97BC68FA-B90F-4BFD-AA71-D5774863E6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272808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3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Стрелка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Циферблат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Маятник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Колёсико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5136" y="127021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 звали собаку, отправившуюся </a:t>
            </a:r>
          </a:p>
          <a:p>
            <a:pPr algn="ctr"/>
            <a:r>
              <a:rPr lang="ru-RU" sz="3600" dirty="0">
                <a:solidFill>
                  <a:srgbClr val="0000FF"/>
                </a:solidFill>
              </a:rPr>
              <a:t>в космос?</a:t>
            </a:r>
          </a:p>
        </p:txBody>
      </p:sp>
    </p:spTree>
    <p:extLst>
      <p:ext uri="{BB962C8B-B14F-4D97-AF65-F5344CB8AC3E}">
        <p14:creationId xmlns:p14="http://schemas.microsoft.com/office/powerpoint/2010/main" val="8451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28384" y="63738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s://fs00.infourok.ru/images/doc/234/100008/2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5136" y="127021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 звали собаку, отправившуюся </a:t>
            </a:r>
          </a:p>
          <a:p>
            <a:pPr algn="ctr"/>
            <a:r>
              <a:rPr lang="ru-RU" sz="3600" dirty="0">
                <a:solidFill>
                  <a:srgbClr val="0000FF"/>
                </a:solidFill>
              </a:rPr>
              <a:t>в космос?</a:t>
            </a:r>
          </a:p>
        </p:txBody>
      </p:sp>
      <p:pic>
        <p:nvPicPr>
          <p:cNvPr id="9" name="Рисунок 8" descr="http://s00.yaplakal.com/pics/pics_original/6/9/6/6100696.jpg">
            <a:extLst>
              <a:ext uri="{FF2B5EF4-FFF2-40B4-BE49-F238E27FC236}">
                <a16:creationId xmlns="" xmlns:a16="http://schemas.microsoft.com/office/drawing/2014/main" id="{43F96EA4-B10E-481D-8D09-724AA231D14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4"/>
          <a:stretch/>
        </p:blipFill>
        <p:spPr bwMode="auto">
          <a:xfrm>
            <a:off x="1062364" y="692696"/>
            <a:ext cx="7254052" cy="4680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8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"Сникерс"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"Марс"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"Баунти"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"Чаппи"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5136" y="1123604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Что из этого не является опасным для жизни собаки?</a:t>
            </a:r>
          </a:p>
        </p:txBody>
      </p:sp>
    </p:spTree>
    <p:extLst>
      <p:ext uri="{BB962C8B-B14F-4D97-AF65-F5344CB8AC3E}">
        <p14:creationId xmlns:p14="http://schemas.microsoft.com/office/powerpoint/2010/main" val="2967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5136" y="1123604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Что из этого не является опасным для жизни собаки?</a:t>
            </a:r>
          </a:p>
        </p:txBody>
      </p:sp>
      <p:pic>
        <p:nvPicPr>
          <p:cNvPr id="9" name="Рисунок 8" descr="http://edastore.ru/wp-content/uploads/2016/05/18708.jpeg">
            <a:extLst>
              <a:ext uri="{FF2B5EF4-FFF2-40B4-BE49-F238E27FC236}">
                <a16:creationId xmlns="" xmlns:a16="http://schemas.microsoft.com/office/drawing/2014/main" id="{9CD28F54-C396-4B68-9263-F4303AF8FA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81191"/>
            <a:ext cx="3034274" cy="5166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3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277372" cy="1225550"/>
          </a:xfrm>
          <a:prstGeom prst="cloudCallout">
            <a:avLst>
              <a:gd name="adj1" fmla="val 107452"/>
              <a:gd name="adj2" fmla="val 9693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Правильно!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спина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язык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хвост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лапа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5136" y="1190090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Через что у собаки происходит теплообмен?</a:t>
            </a:r>
          </a:p>
        </p:txBody>
      </p:sp>
    </p:spTree>
    <p:extLst>
      <p:ext uri="{BB962C8B-B14F-4D97-AF65-F5344CB8AC3E}">
        <p14:creationId xmlns:p14="http://schemas.microsoft.com/office/powerpoint/2010/main" val="670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шпицем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таксой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лайкой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prstClr val="black"/>
                </a:solidFill>
              </a:rPr>
              <a:t> дворнягой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3400" y="83264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Кем была Лайка </a:t>
            </a:r>
            <a:r>
              <a:rPr lang="en-US" sz="3600" dirty="0">
                <a:solidFill>
                  <a:srgbClr val="0000FF"/>
                </a:solidFill>
              </a:rPr>
              <a:t>-</a:t>
            </a:r>
            <a:r>
              <a:rPr lang="ru-RU" sz="3600" dirty="0">
                <a:solidFill>
                  <a:srgbClr val="0000FF"/>
                </a:solidFill>
              </a:rPr>
              <a:t> первая собака, отправленная в космос?</a:t>
            </a:r>
          </a:p>
        </p:txBody>
      </p:sp>
    </p:spTree>
    <p:extLst>
      <p:ext uri="{BB962C8B-B14F-4D97-AF65-F5344CB8AC3E}">
        <p14:creationId xmlns:p14="http://schemas.microsoft.com/office/powerpoint/2010/main" val="6324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шпиц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мопс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чау-чау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лайка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0040" y="112376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У какой из этих собак язык не розовый?</a:t>
            </a:r>
          </a:p>
        </p:txBody>
      </p:sp>
    </p:spTree>
    <p:extLst>
      <p:ext uri="{BB962C8B-B14F-4D97-AF65-F5344CB8AC3E}">
        <p14:creationId xmlns:p14="http://schemas.microsoft.com/office/powerpoint/2010/main" val="32505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0040" y="112376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У какой из этих собак язык не розовый?</a:t>
            </a:r>
          </a:p>
        </p:txBody>
      </p:sp>
      <p:pic>
        <p:nvPicPr>
          <p:cNvPr id="9" name="Рисунок 8" descr="http://vetinfo.com.ua/sites/default/files/styles/statya/public/images/20140812162612.jpg?itok=hgi9nVRr">
            <a:extLst>
              <a:ext uri="{FF2B5EF4-FFF2-40B4-BE49-F238E27FC236}">
                <a16:creationId xmlns="" xmlns:a16="http://schemas.microsoft.com/office/drawing/2014/main" id="{C895B1A6-697B-4375-A454-F2F3EB899B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2" y="464988"/>
            <a:ext cx="7668716" cy="4908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57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боксёр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борец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самбист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prstClr val="black"/>
                </a:solidFill>
              </a:rPr>
              <a:t>рестлер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5136" y="127021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 называется порода собак?</a:t>
            </a:r>
          </a:p>
        </p:txBody>
      </p:sp>
    </p:spTree>
    <p:extLst>
      <p:ext uri="{BB962C8B-B14F-4D97-AF65-F5344CB8AC3E}">
        <p14:creationId xmlns:p14="http://schemas.microsoft.com/office/powerpoint/2010/main" val="41363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5136" y="127021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 называется порода собак?</a:t>
            </a:r>
          </a:p>
        </p:txBody>
      </p:sp>
      <p:pic>
        <p:nvPicPr>
          <p:cNvPr id="9" name="Рисунок 8" descr="http://upload-2.dogzer.us/image_global/4-5-dog-boxer/_light-23119-simbaa.jpg">
            <a:extLst>
              <a:ext uri="{FF2B5EF4-FFF2-40B4-BE49-F238E27FC236}">
                <a16:creationId xmlns="" xmlns:a16="http://schemas.microsoft.com/office/drawing/2014/main" id="{23913030-2F42-44A0-A602-1DF32443DC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9" y="404664"/>
            <a:ext cx="5940425" cy="5829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406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prstClr val="black"/>
                </a:solidFill>
              </a:rPr>
              <a:t>Сиракуза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Модена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Болонья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Падуя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7680" y="780742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В каком итальянском городе была выведена известная порода комнатных собак?</a:t>
            </a:r>
          </a:p>
        </p:txBody>
      </p:sp>
    </p:spTree>
    <p:extLst>
      <p:ext uri="{BB962C8B-B14F-4D97-AF65-F5344CB8AC3E}">
        <p14:creationId xmlns:p14="http://schemas.microsoft.com/office/powerpoint/2010/main" val="20558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28384" y="63738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050" name="Picture 2" descr="https://im0-tub-ru.yandex.net/i?id=f6fd0da2ae03a4a0abb8ae617dd85720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260648"/>
            <a:ext cx="4566458" cy="28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hoto-day.ru/wp-content/uploads/2015/06/s10_200574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48654"/>
            <a:ext cx="4416309" cy="316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iternewf.ru/PitomnPN/Rambo/Photo/Rambo_15mes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76" y="471916"/>
            <a:ext cx="3968984" cy="29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7680" y="780742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В каком итальянском городе была выведена известная порода комнатных собак?</a:t>
            </a:r>
          </a:p>
        </p:txBody>
      </p:sp>
      <p:pic>
        <p:nvPicPr>
          <p:cNvPr id="9" name="Рисунок 8" descr="http://e-opinions.ru/uploads/theoeiiranhynjz.jpg">
            <a:extLst>
              <a:ext uri="{FF2B5EF4-FFF2-40B4-BE49-F238E27FC236}">
                <a16:creationId xmlns="" xmlns:a16="http://schemas.microsoft.com/office/drawing/2014/main" id="{3C5F4421-2BA0-49A9-966D-CF39265CA7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63" y="620688"/>
            <a:ext cx="6752858" cy="5643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4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болонка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спаниель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такса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сенбернар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5136" y="148478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Какая из этих собак - самая крупная?</a:t>
            </a:r>
          </a:p>
        </p:txBody>
      </p:sp>
    </p:spTree>
    <p:extLst>
      <p:ext uri="{BB962C8B-B14F-4D97-AF65-F5344CB8AC3E}">
        <p14:creationId xmlns:p14="http://schemas.microsoft.com/office/powerpoint/2010/main" val="9010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5136" y="148478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Какая из этих собак - самая крупная?</a:t>
            </a:r>
          </a:p>
        </p:txBody>
      </p:sp>
      <p:pic>
        <p:nvPicPr>
          <p:cNvPr id="9" name="Рисунок 8" descr="http://mydoggy.ru/wp-content/gallery/pics_for_post3/saint-bernard.jpg">
            <a:extLst>
              <a:ext uri="{FF2B5EF4-FFF2-40B4-BE49-F238E27FC236}">
                <a16:creationId xmlns="" xmlns:a16="http://schemas.microsoft.com/office/drawing/2014/main" id="{5CC76A98-BE1F-4F75-8E54-B67FF77E2D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48883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9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Апорт!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Фас!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Куш!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Тубо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5136" y="83264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Какая из этих команд собаке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ru-RU" sz="3600" dirty="0">
                <a:solidFill>
                  <a:srgbClr val="0000FF"/>
                </a:solidFill>
              </a:rPr>
              <a:t>означает "принеси"?</a:t>
            </a:r>
          </a:p>
        </p:txBody>
      </p:sp>
    </p:spTree>
    <p:extLst>
      <p:ext uri="{BB962C8B-B14F-4D97-AF65-F5344CB8AC3E}">
        <p14:creationId xmlns:p14="http://schemas.microsoft.com/office/powerpoint/2010/main" val="24943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5136" y="83264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Какая из этих команд собаке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ru-RU" sz="3600" dirty="0">
                <a:solidFill>
                  <a:srgbClr val="0000FF"/>
                </a:solidFill>
              </a:rPr>
              <a:t>означает "принеси"?</a:t>
            </a:r>
          </a:p>
        </p:txBody>
      </p:sp>
      <p:pic>
        <p:nvPicPr>
          <p:cNvPr id="9" name="Рисунок 8" descr="http://daylapu.ru/slovar/img/aport.jpg">
            <a:extLst>
              <a:ext uri="{FF2B5EF4-FFF2-40B4-BE49-F238E27FC236}">
                <a16:creationId xmlns="" xmlns:a16="http://schemas.microsoft.com/office/drawing/2014/main" id="{03A9B077-A9FC-4068-9A7B-F45F520DDB9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5" y="512676"/>
            <a:ext cx="345638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3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болонка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пудель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prstClr val="black"/>
                </a:solidFill>
              </a:rPr>
              <a:t>далматин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мопс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8992" y="1158969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Какую породу собак называют каретной?</a:t>
            </a:r>
          </a:p>
        </p:txBody>
      </p:sp>
    </p:spTree>
    <p:extLst>
      <p:ext uri="{BB962C8B-B14F-4D97-AF65-F5344CB8AC3E}">
        <p14:creationId xmlns:p14="http://schemas.microsoft.com/office/powerpoint/2010/main" val="42304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8992" y="1158969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Какую породу собак называют каретной?</a:t>
            </a:r>
          </a:p>
        </p:txBody>
      </p:sp>
      <p:pic>
        <p:nvPicPr>
          <p:cNvPr id="9" name="Рисунок 8" descr="http://animalls.ru/images/dogs/middl/foto/d2.jpg">
            <a:extLst>
              <a:ext uri="{FF2B5EF4-FFF2-40B4-BE49-F238E27FC236}">
                <a16:creationId xmlns="" xmlns:a16="http://schemas.microsoft.com/office/drawing/2014/main" id="{9B188429-46A6-4582-AD23-0AEB3CD4DB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5" y="443226"/>
            <a:ext cx="7639654" cy="4940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такса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сенбернар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терьер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лайка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5136" y="648672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Собак какой породы запрягают в собачьи упряжки для северных походов и экспедиций?</a:t>
            </a:r>
          </a:p>
        </p:txBody>
      </p:sp>
    </p:spTree>
    <p:extLst>
      <p:ext uri="{BB962C8B-B14F-4D97-AF65-F5344CB8AC3E}">
        <p14:creationId xmlns:p14="http://schemas.microsoft.com/office/powerpoint/2010/main" val="297302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5136" y="648672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Собак какой породы запрягают в собачьи упряжки для северных походов и экспедиций?</a:t>
            </a:r>
          </a:p>
        </p:txBody>
      </p:sp>
      <p:pic>
        <p:nvPicPr>
          <p:cNvPr id="9" name="Рисунок 8" descr="http://amur-bereg.ru/proxy.php?image=http%3A%2F%2Fwww.hunt-dogs.ru%2Fwp-content%2Fuploads%2F2009%2F07%2Frussko_evropejskaja_lajka.jpg&amp;hash=45d264adcefb87854795eb900c1119d0">
            <a:extLst>
              <a:ext uri="{FF2B5EF4-FFF2-40B4-BE49-F238E27FC236}">
                <a16:creationId xmlns="" xmlns:a16="http://schemas.microsoft.com/office/drawing/2014/main" id="{5482DF14-23D5-4243-8C0D-5289D167E0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4" y="476001"/>
            <a:ext cx="5715000" cy="557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5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волкодав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лисоед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prstClr val="black"/>
                </a:solidFill>
              </a:rPr>
              <a:t>зайцебой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prstClr val="black"/>
                </a:solidFill>
              </a:rPr>
              <a:t>сусликогрыз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5136" y="112376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Какая порода собак существует на самом деле?</a:t>
            </a:r>
          </a:p>
        </p:txBody>
      </p:sp>
    </p:spTree>
    <p:extLst>
      <p:ext uri="{BB962C8B-B14F-4D97-AF65-F5344CB8AC3E}">
        <p14:creationId xmlns:p14="http://schemas.microsoft.com/office/powerpoint/2010/main" val="5945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28384" y="63738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074" name="Picture 2" descr="https://im0-tub-ru.yandex.net/i?id=ce600450f7d26f4f7ae338917a9f589d&amp;n=33&amp;h=215&amp;w=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73"/>
            <a:ext cx="4176464" cy="33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iberia-web.ru/foto_albom/albums/userpics/Mic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57549"/>
            <a:ext cx="55816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0.liveinternet.ru/images/attach/c/7/97/786/97786116_so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4" y="0"/>
            <a:ext cx="5101738" cy="371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5136" y="112376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Какая порода собак существует на самом деле?</a:t>
            </a:r>
          </a:p>
        </p:txBody>
      </p:sp>
      <p:pic>
        <p:nvPicPr>
          <p:cNvPr id="9" name="Рисунок 8" descr="http://www.60.app.yuterra.life/upload/blogs/03/c3/03c302c91e1b0c8da17d5df34fb50b21_RSZ_690.jpeg">
            <a:extLst>
              <a:ext uri="{FF2B5EF4-FFF2-40B4-BE49-F238E27FC236}">
                <a16:creationId xmlns="" xmlns:a16="http://schemas.microsoft.com/office/drawing/2014/main" id="{FD38C07A-8DF7-47C1-8956-F743CFB201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21" y="620687"/>
            <a:ext cx="7324979" cy="4943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5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эрдельтерьер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бульдог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ньюфаундленд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prstClr val="black"/>
                </a:solidFill>
              </a:rPr>
              <a:t> волкодав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0992" y="83264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Какая порода собак известна в России под названием "водолаз"?</a:t>
            </a:r>
          </a:p>
        </p:txBody>
      </p:sp>
    </p:spTree>
    <p:extLst>
      <p:ext uri="{BB962C8B-B14F-4D97-AF65-F5344CB8AC3E}">
        <p14:creationId xmlns:p14="http://schemas.microsoft.com/office/powerpoint/2010/main" val="24584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0992" y="83264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Какая порода собак известна в России под названием "водолаз"?</a:t>
            </a:r>
          </a:p>
        </p:txBody>
      </p:sp>
      <p:pic>
        <p:nvPicPr>
          <p:cNvPr id="9" name="Рисунок 8" descr="https://ru4.anyfad.com/items/t1@9f145e52-c9c3-41b2-8069-e2b835cf2074/Nyufaundlend-Vodolaz.jpg">
            <a:extLst>
              <a:ext uri="{FF2B5EF4-FFF2-40B4-BE49-F238E27FC236}">
                <a16:creationId xmlns="" xmlns:a16="http://schemas.microsoft.com/office/drawing/2014/main" id="{161A28A6-CF7F-4E37-80CD-4B4FD66F84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7" y="390276"/>
            <a:ext cx="5940425" cy="565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8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277372" cy="1225550"/>
          </a:xfrm>
          <a:prstGeom prst="cloudCallout">
            <a:avLst>
              <a:gd name="adj1" fmla="val 107452"/>
              <a:gd name="adj2" fmla="val 9693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Правильно!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Лайка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Мухтар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Белка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Стрелка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0136" y="141277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Какая собака </a:t>
            </a:r>
            <a:endParaRPr lang="en-US" sz="3600" dirty="0">
              <a:solidFill>
                <a:srgbClr val="0000FF"/>
              </a:solidFill>
            </a:endParaRPr>
          </a:p>
          <a:p>
            <a:pPr algn="ctr"/>
            <a:r>
              <a:rPr lang="ru-RU" sz="3600" dirty="0">
                <a:solidFill>
                  <a:srgbClr val="0000FF"/>
                </a:solidFill>
              </a:rPr>
              <a:t>не была в космосе?</a:t>
            </a:r>
          </a:p>
        </p:txBody>
      </p:sp>
    </p:spTree>
    <p:extLst>
      <p:ext uri="{BB962C8B-B14F-4D97-AF65-F5344CB8AC3E}">
        <p14:creationId xmlns:p14="http://schemas.microsoft.com/office/powerpoint/2010/main" val="42459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кость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кошка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бифштекс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заяц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7680" y="499012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За какой искусственной приманкой бегут участники собачьих бегов?</a:t>
            </a:r>
          </a:p>
        </p:txBody>
      </p:sp>
    </p:spTree>
    <p:extLst>
      <p:ext uri="{BB962C8B-B14F-4D97-AF65-F5344CB8AC3E}">
        <p14:creationId xmlns:p14="http://schemas.microsoft.com/office/powerpoint/2010/main" val="24426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277372" cy="1225550"/>
          </a:xfrm>
          <a:prstGeom prst="cloudCallout">
            <a:avLst>
              <a:gd name="adj1" fmla="val 107452"/>
              <a:gd name="adj2" fmla="val 9693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Правильно!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Тубо</a:t>
            </a:r>
            <a:r>
              <a:rPr lang="en-US" sz="2800" dirty="0">
                <a:solidFill>
                  <a:prstClr val="black"/>
                </a:solidFill>
              </a:rPr>
              <a:t>!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Куш!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Фас!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Апорт!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5136" y="98072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Какая из этих команд собаке означает "лежать"?</a:t>
            </a:r>
          </a:p>
        </p:txBody>
      </p:sp>
    </p:spTree>
    <p:extLst>
      <p:ext uri="{BB962C8B-B14F-4D97-AF65-F5344CB8AC3E}">
        <p14:creationId xmlns:p14="http://schemas.microsoft.com/office/powerpoint/2010/main" val="266774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 конуру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в кожуру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 кобуру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 кенгуру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5136" y="1136746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Куда сторожевая собака забивается на ночь?</a:t>
            </a:r>
          </a:p>
        </p:txBody>
      </p:sp>
    </p:spTree>
    <p:extLst>
      <p:ext uri="{BB962C8B-B14F-4D97-AF65-F5344CB8AC3E}">
        <p14:creationId xmlns:p14="http://schemas.microsoft.com/office/powerpoint/2010/main" val="22956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компас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карта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зрение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обоняние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5136" y="1268760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Что помогает собаке идти по следу?</a:t>
            </a:r>
          </a:p>
        </p:txBody>
      </p:sp>
    </p:spTree>
    <p:extLst>
      <p:ext uri="{BB962C8B-B14F-4D97-AF65-F5344CB8AC3E}">
        <p14:creationId xmlns:p14="http://schemas.microsoft.com/office/powerpoint/2010/main" val="26502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хоботные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насекомоядные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грызуны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китообразные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8368" y="114893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 какому отряду относятся луговые собачки?</a:t>
            </a:r>
          </a:p>
        </p:txBody>
      </p:sp>
    </p:spTree>
    <p:extLst>
      <p:ext uri="{BB962C8B-B14F-4D97-AF65-F5344CB8AC3E}">
        <p14:creationId xmlns:p14="http://schemas.microsoft.com/office/powerpoint/2010/main" val="3136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8368" y="114893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 какому отряду относятся луговые собачки?</a:t>
            </a:r>
          </a:p>
        </p:txBody>
      </p:sp>
      <p:pic>
        <p:nvPicPr>
          <p:cNvPr id="9" name="Рисунок 8" descr="https://im0-tub-ru.yandex.net/i?id=08987e36af21a975f56f8ba30a7ce0a4&amp;n=33&amp;h=215&amp;w=382">
            <a:extLst>
              <a:ext uri="{FF2B5EF4-FFF2-40B4-BE49-F238E27FC236}">
                <a16:creationId xmlns="" xmlns:a16="http://schemas.microsoft.com/office/drawing/2014/main" id="{098AE896-C7F3-4AC2-A5B7-4845FB9FC0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42" y="476672"/>
            <a:ext cx="774300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8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28384" y="63738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122" name="Picture 2" descr="http://s53.radikal.ru/i139/1101/32/cc7dcfde7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80" y="316697"/>
            <a:ext cx="8277054" cy="606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стойку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перекладину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стенку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планку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5136" y="127021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Что делает собака на охоте?</a:t>
            </a:r>
          </a:p>
        </p:txBody>
      </p:sp>
    </p:spTree>
    <p:extLst>
      <p:ext uri="{BB962C8B-B14F-4D97-AF65-F5344CB8AC3E}">
        <p14:creationId xmlns:p14="http://schemas.microsoft.com/office/powerpoint/2010/main" val="26386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5136" y="127021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Что делает собака на охоте?</a:t>
            </a:r>
          </a:p>
        </p:txBody>
      </p:sp>
      <p:pic>
        <p:nvPicPr>
          <p:cNvPr id="9" name="Рисунок 8" descr="https://content.foto.my.mail.ru/mail/oleg_758/23/h-6136.jpg">
            <a:extLst>
              <a:ext uri="{FF2B5EF4-FFF2-40B4-BE49-F238E27FC236}">
                <a16:creationId xmlns="" xmlns:a16="http://schemas.microsoft.com/office/drawing/2014/main" id="{272C53D5-37D2-4122-BD7E-0E13758621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67395"/>
            <a:ext cx="7695501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5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немецкая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шотландская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кавказская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антарктическая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5136" y="1124744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Какой породы овчарок не существует?</a:t>
            </a:r>
          </a:p>
        </p:txBody>
      </p:sp>
    </p:spTree>
    <p:extLst>
      <p:ext uri="{BB962C8B-B14F-4D97-AF65-F5344CB8AC3E}">
        <p14:creationId xmlns:p14="http://schemas.microsoft.com/office/powerpoint/2010/main" val="7315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277372" cy="1225550"/>
          </a:xfrm>
          <a:prstGeom prst="cloudCallout">
            <a:avLst>
              <a:gd name="adj1" fmla="val 107452"/>
              <a:gd name="adj2" fmla="val 9693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Правильно!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о доге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о таксе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о пекинесе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о ньюфаундленде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2256" y="69269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О ком говорят: «</a:t>
            </a:r>
            <a:r>
              <a:rPr lang="ru-RU" sz="3600" dirty="0" err="1">
                <a:solidFill>
                  <a:srgbClr val="0000FF"/>
                </a:solidFill>
              </a:rPr>
              <a:t>Полсобаки</a:t>
            </a:r>
            <a:r>
              <a:rPr lang="ru-RU" sz="3600" dirty="0">
                <a:solidFill>
                  <a:srgbClr val="0000FF"/>
                </a:solidFill>
              </a:rPr>
              <a:t> в высоту и полторы в длину»?</a:t>
            </a:r>
          </a:p>
        </p:txBody>
      </p:sp>
    </p:spTree>
    <p:extLst>
      <p:ext uri="{BB962C8B-B14F-4D97-AF65-F5344CB8AC3E}">
        <p14:creationId xmlns:p14="http://schemas.microsoft.com/office/powerpoint/2010/main" val="31921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277372" cy="1225550"/>
          </a:xfrm>
          <a:prstGeom prst="cloudCallout">
            <a:avLst>
              <a:gd name="adj1" fmla="val 107452"/>
              <a:gd name="adj2" fmla="val 9693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Правильно!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2256" y="69269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О ком говорят: «</a:t>
            </a:r>
            <a:r>
              <a:rPr lang="ru-RU" sz="3600" dirty="0" err="1">
                <a:solidFill>
                  <a:srgbClr val="0000FF"/>
                </a:solidFill>
              </a:rPr>
              <a:t>Полсобаки</a:t>
            </a:r>
            <a:r>
              <a:rPr lang="ru-RU" sz="3600" dirty="0">
                <a:solidFill>
                  <a:srgbClr val="0000FF"/>
                </a:solidFill>
              </a:rPr>
              <a:t> в высоту и полторы в длину»?</a:t>
            </a:r>
          </a:p>
        </p:txBody>
      </p:sp>
      <p:pic>
        <p:nvPicPr>
          <p:cNvPr id="9" name="Рисунок 8" descr="https://im0-tub-ru.yandex.net/i?id=a16127982f21fb0388d4febb2a780c8e&amp;n=33&amp;h=215&amp;w=324">
            <a:extLst>
              <a:ext uri="{FF2B5EF4-FFF2-40B4-BE49-F238E27FC236}">
                <a16:creationId xmlns="" xmlns:a16="http://schemas.microsoft.com/office/drawing/2014/main" id="{508D9392-6827-4374-9F1E-29BD38F412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1682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сторожевая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служебная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дозорная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караульная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0040" y="83264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Какого вида специально обученных собак не существует?</a:t>
            </a:r>
          </a:p>
        </p:txBody>
      </p:sp>
    </p:spTree>
    <p:extLst>
      <p:ext uri="{BB962C8B-B14F-4D97-AF65-F5344CB8AC3E}">
        <p14:creationId xmlns:p14="http://schemas.microsoft.com/office/powerpoint/2010/main" val="17345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prstClr val="black"/>
                </a:solidFill>
              </a:rPr>
              <a:t>салюки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тазы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prstClr val="black"/>
                </a:solidFill>
              </a:rPr>
              <a:t>грейхаунд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волкодав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7680" y="894199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</a:rPr>
              <a:t>О какой породе собак говорят: </a:t>
            </a:r>
          </a:p>
          <a:p>
            <a:pPr algn="ctr"/>
            <a:r>
              <a:rPr lang="ru-RU" sz="2800" dirty="0">
                <a:solidFill>
                  <a:srgbClr val="0000FF"/>
                </a:solidFill>
              </a:rPr>
              <a:t>«Пока гладишь — мил да хорош, не поладишь — костей не соберешь»?</a:t>
            </a:r>
          </a:p>
        </p:txBody>
      </p:sp>
    </p:spTree>
    <p:extLst>
      <p:ext uri="{BB962C8B-B14F-4D97-AF65-F5344CB8AC3E}">
        <p14:creationId xmlns:p14="http://schemas.microsoft.com/office/powerpoint/2010/main" val="417528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шотландская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немецкая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южнорусская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кавказская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5136" y="69269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Какую разновидность овчарки называют «колли»?</a:t>
            </a:r>
          </a:p>
        </p:txBody>
      </p:sp>
    </p:spTree>
    <p:extLst>
      <p:ext uri="{BB962C8B-B14F-4D97-AF65-F5344CB8AC3E}">
        <p14:creationId xmlns:p14="http://schemas.microsoft.com/office/powerpoint/2010/main" val="7239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5136" y="69269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Какую разновидность овчарки называют «колли»?</a:t>
            </a:r>
          </a:p>
        </p:txBody>
      </p:sp>
      <p:pic>
        <p:nvPicPr>
          <p:cNvPr id="9" name="Рисунок 8" descr="http://puppy-studio.com/upload_files/services/kolli01.jpg">
            <a:extLst>
              <a:ext uri="{FF2B5EF4-FFF2-40B4-BE49-F238E27FC236}">
                <a16:creationId xmlns="" xmlns:a16="http://schemas.microsoft.com/office/drawing/2014/main" id="{6F77F1FB-7E74-4164-8EA6-77490511E9C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90" y="476672"/>
            <a:ext cx="786986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8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копья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стрелы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пули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prstClr val="black"/>
                </a:solidFill>
              </a:rPr>
              <a:t> шрапнель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7680" y="851175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 называется порода пастушьих собак с густой и длинной шерстью?</a:t>
            </a:r>
          </a:p>
        </p:txBody>
      </p:sp>
    </p:spTree>
    <p:extLst>
      <p:ext uri="{BB962C8B-B14F-4D97-AF65-F5344CB8AC3E}">
        <p14:creationId xmlns:p14="http://schemas.microsoft.com/office/powerpoint/2010/main" val="26714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28384" y="63738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098" name="Picture 2" descr="http://s002.radikal.ru/i197/1201/7e/e992b97f2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" y="260648"/>
            <a:ext cx="5238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kudago.com/media/images/event/85/50/85505871e32ece9ef4ba844ceaa18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56120"/>
            <a:ext cx="5256884" cy="33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dn1.img.ria.ru/images/96451/98/9645198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40" y="549083"/>
            <a:ext cx="4143444" cy="275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2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7680" y="851175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 называется порода пастушьих собак с густой и длинной шерстью?</a:t>
            </a:r>
          </a:p>
        </p:txBody>
      </p:sp>
      <p:pic>
        <p:nvPicPr>
          <p:cNvPr id="9" name="Рисунок 8" descr="http://ic.pics.livejournal.com/hirurg_thegreat/25051271/12691/12691_original.jpg">
            <a:extLst>
              <a:ext uri="{FF2B5EF4-FFF2-40B4-BE49-F238E27FC236}">
                <a16:creationId xmlns="" xmlns:a16="http://schemas.microsoft.com/office/drawing/2014/main" id="{14A0BA9D-2E17-4EB7-8F51-82CAA91C3F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00" y="587150"/>
            <a:ext cx="7521959" cy="5008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3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гигантская морда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большое ухо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гигантская лапа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большой хвост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3952" y="472966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Что в переводе с немецкого обозначает порода собак Ризеншнауцер? </a:t>
            </a:r>
          </a:p>
        </p:txBody>
      </p:sp>
    </p:spTree>
    <p:extLst>
      <p:ext uri="{BB962C8B-B14F-4D97-AF65-F5344CB8AC3E}">
        <p14:creationId xmlns:p14="http://schemas.microsoft.com/office/powerpoint/2010/main" val="17817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952" y="472966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Что в переводе с немецкого обозначает порода собак Ризеншнауцер? </a:t>
            </a:r>
          </a:p>
        </p:txBody>
      </p:sp>
      <p:pic>
        <p:nvPicPr>
          <p:cNvPr id="9" name="Рисунок 8" descr="http://cp11.megagroup.ru/d/740052/d/rizenshnaucer.jpg">
            <a:extLst>
              <a:ext uri="{FF2B5EF4-FFF2-40B4-BE49-F238E27FC236}">
                <a16:creationId xmlns="" xmlns:a16="http://schemas.microsoft.com/office/drawing/2014/main" id="{FF01C778-5949-4A3C-B4FA-58A2BAE5851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3" y="554523"/>
            <a:ext cx="7772457" cy="500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3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охотничьи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декоративные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ездовые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гончие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7680" y="119675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 какой группе относятся собаки породы </a:t>
            </a:r>
            <a:r>
              <a:rPr lang="ru-RU" sz="3600" dirty="0" err="1">
                <a:solidFill>
                  <a:srgbClr val="0000FF"/>
                </a:solidFill>
              </a:rPr>
              <a:t>хаски</a:t>
            </a:r>
            <a:r>
              <a:rPr lang="ru-RU" sz="36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367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7680" y="119675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 какой группе относятся собаки породы </a:t>
            </a:r>
            <a:r>
              <a:rPr lang="ru-RU" sz="3600" dirty="0" err="1">
                <a:solidFill>
                  <a:srgbClr val="0000FF"/>
                </a:solidFill>
              </a:rPr>
              <a:t>хаски</a:t>
            </a:r>
            <a:r>
              <a:rPr lang="ru-RU" sz="3600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9" name="Рисунок 8" descr="https://im0-tub-ru.yandex.net/i?id=e9dbad9449c340fa3e054732d42cc12d&amp;n=33&amp;h=215&amp;w=143">
            <a:extLst>
              <a:ext uri="{FF2B5EF4-FFF2-40B4-BE49-F238E27FC236}">
                <a16:creationId xmlns="" xmlns:a16="http://schemas.microsoft.com/office/drawing/2014/main" id="{BBC6943A-31D0-4B41-962C-B713446071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240360" cy="4903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3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prstClr val="black"/>
                </a:solidFill>
              </a:rPr>
              <a:t>Чихуахуа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Тоса-ину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Пекинес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Чау-чау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2064" y="1268760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Какая из этих пород собак выведена в Америке? </a:t>
            </a:r>
          </a:p>
        </p:txBody>
      </p:sp>
    </p:spTree>
    <p:extLst>
      <p:ext uri="{BB962C8B-B14F-4D97-AF65-F5344CB8AC3E}">
        <p14:creationId xmlns:p14="http://schemas.microsoft.com/office/powerpoint/2010/main" val="341522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Молодец!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2064" y="1268760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Какая из этих пород собак выведена в Америке? </a:t>
            </a:r>
          </a:p>
        </p:txBody>
      </p:sp>
      <p:pic>
        <p:nvPicPr>
          <p:cNvPr id="9" name="Рисунок 8" descr="https://usatiki.ru/files/images/wqzw_m.jpeg">
            <a:extLst>
              <a:ext uri="{FF2B5EF4-FFF2-40B4-BE49-F238E27FC236}">
                <a16:creationId xmlns="" xmlns:a16="http://schemas.microsoft.com/office/drawing/2014/main" id="{DB4633AE-A3C5-4946-BC22-BCD901D763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20" y="477589"/>
            <a:ext cx="6521487" cy="508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5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277372" cy="1225550"/>
          </a:xfrm>
          <a:prstGeom prst="cloudCallout">
            <a:avLst>
              <a:gd name="adj1" fmla="val 107452"/>
              <a:gd name="adj2" fmla="val 9693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Правильно!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Бобик и Шарик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Бобик и Барбос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Барбос и Рекс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Шарик и Барбос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5648" y="586878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Как звали собак, одна из которых пригласила в гости другую в отсутствии дедушки</a:t>
            </a:r>
          </a:p>
        </p:txBody>
      </p:sp>
    </p:spTree>
    <p:extLst>
      <p:ext uri="{BB962C8B-B14F-4D97-AF65-F5344CB8AC3E}">
        <p14:creationId xmlns:p14="http://schemas.microsoft.com/office/powerpoint/2010/main" val="11441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спаниель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такса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борзая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сенбернар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5136" y="1124744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Какая из этих пород собак не считается охотничьей?</a:t>
            </a:r>
          </a:p>
        </p:txBody>
      </p:sp>
    </p:spTree>
    <p:extLst>
      <p:ext uri="{BB962C8B-B14F-4D97-AF65-F5344CB8AC3E}">
        <p14:creationId xmlns:p14="http://schemas.microsoft.com/office/powerpoint/2010/main" val="14923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5136" y="1124744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Какая из этих пород собак не считается охотничьей?</a:t>
            </a:r>
          </a:p>
        </p:txBody>
      </p:sp>
      <p:pic>
        <p:nvPicPr>
          <p:cNvPr id="9" name="Рисунок 8" descr="http://mydoggy.ru/wp-content/gallery/pics_for_post3/saint-bernard.jpg">
            <a:extLst>
              <a:ext uri="{FF2B5EF4-FFF2-40B4-BE49-F238E27FC236}">
                <a16:creationId xmlns="" xmlns:a16="http://schemas.microsoft.com/office/drawing/2014/main" id="{BA53B82A-0088-45D3-B214-D3B0F10DB5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3" y="404664"/>
            <a:ext cx="7848823" cy="515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87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28384" y="63738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7170" name="Picture 2" descr="https://im0-tub-ru.yandex.net/i?id=e6a35a3008b27ccc9f11709a995f843c&amp;n=33&amp;h=215&amp;w=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04664"/>
            <a:ext cx="368948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td0.mycdn.me/image?id=851548885523&amp;t=20&amp;plc=WEB&amp;tkn=*Ce7ftHRH-LkxcxiHva5tYC-lNX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3963"/>
          <a:stretch/>
        </p:blipFill>
        <p:spPr bwMode="auto">
          <a:xfrm>
            <a:off x="4322617" y="404663"/>
            <a:ext cx="4790581" cy="510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opgun.ru/files/g/111/orig/7839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251021"/>
            <a:ext cx="4486513" cy="336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9992" y="3140968"/>
            <a:ext cx="2016125" cy="1225550"/>
          </a:xfrm>
          <a:prstGeom prst="cloudCallout">
            <a:avLst>
              <a:gd name="adj1" fmla="val 122174"/>
              <a:gd name="adj2" fmla="val 857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Умница!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320" y="1268760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дог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320" y="2420888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овчарка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320" y="3573016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скотч-терьер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688" y="4725144"/>
            <a:ext cx="288032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бультерьер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7680" y="119675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Собака какой породы была у клоуна Карандаша?</a:t>
            </a:r>
          </a:p>
        </p:txBody>
      </p:sp>
      <p:sp>
        <p:nvSpPr>
          <p:cNvPr id="9" name="Управляющая кнопка: домой 8">
            <a:hlinkClick r:id="" action="ppaction://hlinkshowjump?jump=endshow" highlightClick="1"/>
          </p:cNvPr>
          <p:cNvSpPr/>
          <p:nvPr/>
        </p:nvSpPr>
        <p:spPr>
          <a:xfrm>
            <a:off x="6749908" y="5733256"/>
            <a:ext cx="521208" cy="521208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омой 8">
            <a:hlinkClick r:id="" action="ppaction://hlinkshowjump?jump=endshow" highlightClick="1"/>
          </p:cNvPr>
          <p:cNvSpPr/>
          <p:nvPr/>
        </p:nvSpPr>
        <p:spPr>
          <a:xfrm>
            <a:off x="6749908" y="5733256"/>
            <a:ext cx="521208" cy="521208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 descr="https://im0-tub-ru.yandex.net/i?id=4baf380cf9c6dc2460f50435d01142f9-l&amp;n=13">
            <a:extLst>
              <a:ext uri="{FF2B5EF4-FFF2-40B4-BE49-F238E27FC236}">
                <a16:creationId xmlns="" xmlns:a16="http://schemas.microsoft.com/office/drawing/2014/main" id="{0DD49B74-4C94-4150-AAC8-711A123B1B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3" y="574135"/>
            <a:ext cx="7290909" cy="5680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2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76256" y="63738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http://www.libex.ru/img/x/3b/39/80e7b.jpg">
            <a:extLst>
              <a:ext uri="{FF2B5EF4-FFF2-40B4-BE49-F238E27FC236}">
                <a16:creationId xmlns="" xmlns:a16="http://schemas.microsoft.com/office/drawing/2014/main" id="{F70F05A0-CEFA-4387-A6E0-73CD43C46D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358">
            <a:off x="869531" y="363924"/>
            <a:ext cx="2220363" cy="308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0-tub-ru.yandex.net/i?id=56b94536f3c2a51a1c65cc43d7fdf692&amp;n=33&amp;h=215&amp;w=165">
            <a:extLst>
              <a:ext uri="{FF2B5EF4-FFF2-40B4-BE49-F238E27FC236}">
                <a16:creationId xmlns="" xmlns:a16="http://schemas.microsoft.com/office/drawing/2014/main" id="{64B2385F-A930-4BB6-9CB9-D91386CF2E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1601"/>
            <a:ext cx="230425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0-tub-ru.yandex.net/i?id=3900ec2ba1816d3ad68a78788ec486fc&amp;n=33&amp;h=215&amp;w=275">
            <a:extLst>
              <a:ext uri="{FF2B5EF4-FFF2-40B4-BE49-F238E27FC236}">
                <a16:creationId xmlns="" xmlns:a16="http://schemas.microsoft.com/office/drawing/2014/main" id="{4255CBBC-4022-4A37-9749-644B72433E4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t="8851" r="22801" b="2540"/>
          <a:stretch/>
        </p:blipFill>
        <p:spPr bwMode="auto">
          <a:xfrm rot="306592">
            <a:off x="5174693" y="3820719"/>
            <a:ext cx="2071431" cy="2766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m0-tub-ru.yandex.net/i?id=6f162f5b953109f6c6acd70e994079a0&amp;n=33&amp;h=215&amp;w=144">
            <a:extLst>
              <a:ext uri="{FF2B5EF4-FFF2-40B4-BE49-F238E27FC236}">
                <a16:creationId xmlns="" xmlns:a16="http://schemas.microsoft.com/office/drawing/2014/main" id="{90DB1A03-F8EF-4B51-839F-A00BFFA7972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1" y="3734394"/>
            <a:ext cx="2232248" cy="286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m0-tub-ru.yandex.net/i?id=5747991719ea35837fb837dec946047c&amp;n=33&amp;h=215&amp;w=125">
            <a:extLst>
              <a:ext uri="{FF2B5EF4-FFF2-40B4-BE49-F238E27FC236}">
                <a16:creationId xmlns="" xmlns:a16="http://schemas.microsoft.com/office/drawing/2014/main" id="{74863EA0-BF78-431C-867A-898C1016DE7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4376"/>
            <a:ext cx="208823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37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76256" y="63738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1" name="Рисунок 10" descr="https://im0-tub-ru.yandex.net/i?id=dd6188145846609f6ab0593ca2cfb02c&amp;n=33&amp;h=215&amp;w=156">
            <a:extLst>
              <a:ext uri="{FF2B5EF4-FFF2-40B4-BE49-F238E27FC236}">
                <a16:creationId xmlns="" xmlns:a16="http://schemas.microsoft.com/office/drawing/2014/main" id="{ACDFC2CA-5567-4956-814B-A1B473CF46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576">
            <a:off x="310336" y="203254"/>
            <a:ext cx="2246928" cy="313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libex.ru/dimg/522bd.jpg">
            <a:extLst>
              <a:ext uri="{FF2B5EF4-FFF2-40B4-BE49-F238E27FC236}">
                <a16:creationId xmlns="" xmlns:a16="http://schemas.microsoft.com/office/drawing/2014/main" id="{13BA86D5-4C38-459A-997B-155CE5AC41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8165">
            <a:off x="4886396" y="3362027"/>
            <a:ext cx="2271330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0-tub-ru.yandex.net/i?id=9f281affe2b7c6f20d95f8d6823f5e6c-l&amp;n=13">
            <a:extLst>
              <a:ext uri="{FF2B5EF4-FFF2-40B4-BE49-F238E27FC236}">
                <a16:creationId xmlns="" xmlns:a16="http://schemas.microsoft.com/office/drawing/2014/main" id="{705A124E-8DE8-489E-BD34-9E6233F0863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-90" r="3810" b="3333"/>
          <a:stretch/>
        </p:blipFill>
        <p:spPr bwMode="auto">
          <a:xfrm rot="710474">
            <a:off x="565863" y="3212846"/>
            <a:ext cx="2448273" cy="331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m0-tub-ru.yandex.net/i?id=ae8492b2eae3daf31f5af2770b18d40c&amp;n=33&amp;h=215&amp;w=134">
            <a:extLst>
              <a:ext uri="{FF2B5EF4-FFF2-40B4-BE49-F238E27FC236}">
                <a16:creationId xmlns="" xmlns:a16="http://schemas.microsoft.com/office/drawing/2014/main" id="{83B36E9E-7C08-4ED1-8DB5-383709AF8CF0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624">
            <a:off x="6069425" y="412265"/>
            <a:ext cx="2176603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28384" y="63738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6146" name="Picture 2" descr="http://ru.top-dog.pro/uploaded/show_images/7a/aa/22/02/43/8f/dc/72/8e/10/82/5f/b0/d0/7c/2f/a60928d68ca89d5a31ec7109045dae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2566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1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639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</a:rPr>
              <a:t>дальше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2079" y="332656"/>
            <a:ext cx="38682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</a:rPr>
              <a:t>Дорогой друг!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Хочешь проверить, насколько хорошо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ты знаешь собак? Внимательно читай вопрос и выбери правильный ответ.</a:t>
            </a:r>
          </a:p>
        </p:txBody>
      </p:sp>
      <p:pic>
        <p:nvPicPr>
          <p:cNvPr id="2054" name="Picture 6" descr="http://animashkis.narod.ru/2/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48586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5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4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4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1047</Words>
  <Application>Microsoft Office PowerPoint</Application>
  <PresentationFormat>Экран (4:3)</PresentationFormat>
  <Paragraphs>448</Paragraphs>
  <Slides>73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40</vt:i4>
      </vt:variant>
      <vt:variant>
        <vt:lpstr>Заголовки слайдов</vt:lpstr>
      </vt:variant>
      <vt:variant>
        <vt:i4>73</vt:i4>
      </vt:variant>
    </vt:vector>
  </HeadingPairs>
  <TitlesOfParts>
    <vt:vector size="113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18_Тема Office</vt:lpstr>
      <vt:lpstr>19_Тема Office</vt:lpstr>
      <vt:lpstr>20_Тема Office</vt:lpstr>
      <vt:lpstr>21_Тема Office</vt:lpstr>
      <vt:lpstr>22_Тема Office</vt:lpstr>
      <vt:lpstr>23_Тема Office</vt:lpstr>
      <vt:lpstr>24_Тема Office</vt:lpstr>
      <vt:lpstr>25_Тема Office</vt:lpstr>
      <vt:lpstr>26_Тема Office</vt:lpstr>
      <vt:lpstr>27_Тема Office</vt:lpstr>
      <vt:lpstr>28_Тема Office</vt:lpstr>
      <vt:lpstr>29_Тема Office</vt:lpstr>
      <vt:lpstr>30_Тема Office</vt:lpstr>
      <vt:lpstr>31_Тема Office</vt:lpstr>
      <vt:lpstr>32_Тема Office</vt:lpstr>
      <vt:lpstr>33_Тема Office</vt:lpstr>
      <vt:lpstr>34_Тема Office</vt:lpstr>
      <vt:lpstr>35_Тема Office</vt:lpstr>
      <vt:lpstr>36_Тема Office</vt:lpstr>
      <vt:lpstr>37_Тема Office</vt:lpstr>
      <vt:lpstr>38_Тема Office</vt:lpstr>
      <vt:lpstr>39_Тема Office</vt:lpstr>
      <vt:lpstr>40_Тема Office</vt:lpstr>
      <vt:lpstr>41_Тема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2017-06-27T11:07:21Z</dcterms:created>
  <dcterms:modified xsi:type="dcterms:W3CDTF">2017-08-21T10:41:22Z</dcterms:modified>
</cp:coreProperties>
</file>