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2" r:id="rId9"/>
    <p:sldId id="263" r:id="rId10"/>
    <p:sldId id="264" r:id="rId11"/>
    <p:sldId id="267" r:id="rId12"/>
    <p:sldId id="266"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81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111842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33948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2803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137655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03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198613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294272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80198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302993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1708C-E88A-42AD-831C-58A041117A84}" type="datetimeFigureOut">
              <a:rPr lang="ru-RU" smtClean="0"/>
              <a:t>14.11.2017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308082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B41708C-E88A-42AD-831C-58A041117A84}"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386500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B41708C-E88A-42AD-831C-58A041117A84}" type="datetimeFigureOut">
              <a:rPr lang="ru-RU" smtClean="0"/>
              <a:t>14.11.2017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350442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B41708C-E88A-42AD-831C-58A041117A84}" type="datetimeFigureOut">
              <a:rPr lang="ru-RU" smtClean="0"/>
              <a:t>14.11.2017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164242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1708C-E88A-42AD-831C-58A041117A84}" type="datetimeFigureOut">
              <a:rPr lang="ru-RU" smtClean="0"/>
              <a:t>14.11.2017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200589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41708C-E88A-42AD-831C-58A041117A84}"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225499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41708C-E88A-42AD-831C-58A041117A84}" type="datetimeFigureOut">
              <a:rPr lang="ru-RU" smtClean="0"/>
              <a:t>14.11.2017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B0C2B7-6885-4402-A9D2-D4766317C8C4}" type="slidenum">
              <a:rPr lang="ru-RU" smtClean="0"/>
              <a:t>‹#›</a:t>
            </a:fld>
            <a:endParaRPr lang="ru-RU"/>
          </a:p>
        </p:txBody>
      </p:sp>
    </p:spTree>
    <p:extLst>
      <p:ext uri="{BB962C8B-B14F-4D97-AF65-F5344CB8AC3E}">
        <p14:creationId xmlns:p14="http://schemas.microsoft.com/office/powerpoint/2010/main" val="34485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41708C-E88A-42AD-831C-58A041117A84}" type="datetimeFigureOut">
              <a:rPr lang="ru-RU" smtClean="0"/>
              <a:t>14.11.2017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B0C2B7-6885-4402-A9D2-D4766317C8C4}" type="slidenum">
              <a:rPr lang="ru-RU" smtClean="0"/>
              <a:t>‹#›</a:t>
            </a:fld>
            <a:endParaRPr lang="ru-RU"/>
          </a:p>
        </p:txBody>
      </p:sp>
    </p:spTree>
    <p:extLst>
      <p:ext uri="{BB962C8B-B14F-4D97-AF65-F5344CB8AC3E}">
        <p14:creationId xmlns:p14="http://schemas.microsoft.com/office/powerpoint/2010/main" val="701785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moiarussia.ru/wp-content/uploads/2015/11/10732662.cover_.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moiarussia.ru/wp-content/uploads/2015/11/10760512.cover_.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moiarussia.ru/wp-content/uploads/2015/11/00144375.cover_.jp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oiarussia.ru/wp-content/uploads/2015/11/12267126.cover_.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030" y="2409825"/>
            <a:ext cx="6667500" cy="4448175"/>
          </a:xfrm>
          <a:prstGeom prst="rect">
            <a:avLst/>
          </a:prstGeom>
        </p:spPr>
      </p:pic>
      <p:sp>
        <p:nvSpPr>
          <p:cNvPr id="2" name="Заголовок 1"/>
          <p:cNvSpPr>
            <a:spLocks noGrp="1"/>
          </p:cNvSpPr>
          <p:nvPr>
            <p:ph type="title"/>
          </p:nvPr>
        </p:nvSpPr>
        <p:spPr/>
        <p:txBody>
          <a:bodyPr>
            <a:normAutofit/>
          </a:bodyPr>
          <a:lstStyle/>
          <a:p>
            <a:pPr algn="ctr"/>
            <a:r>
              <a:rPr lang="ru-RU" dirty="0" smtClean="0">
                <a:solidFill>
                  <a:schemeClr val="tx1"/>
                </a:solidFill>
              </a:rPr>
              <a:t> </a:t>
            </a:r>
            <a:r>
              <a:rPr lang="ru-RU" dirty="0" smtClean="0">
                <a:solidFill>
                  <a:schemeClr val="tx1"/>
                </a:solidFill>
              </a:rPr>
              <a:t>Центральная сельская библиотека Кавказского сельского поселения  </a:t>
            </a:r>
            <a:endParaRPr lang="ru-RU" dirty="0">
              <a:solidFill>
                <a:schemeClr val="tx1"/>
              </a:solidFill>
            </a:endParaRPr>
          </a:p>
        </p:txBody>
      </p:sp>
      <p:sp>
        <p:nvSpPr>
          <p:cNvPr id="5" name="Текст 4"/>
          <p:cNvSpPr>
            <a:spLocks noGrp="1"/>
          </p:cNvSpPr>
          <p:nvPr>
            <p:ph type="body" idx="1"/>
          </p:nvPr>
        </p:nvSpPr>
        <p:spPr>
          <a:xfrm>
            <a:off x="-1492659" y="3418006"/>
            <a:ext cx="8331777" cy="1665026"/>
          </a:xfrm>
        </p:spPr>
        <p:txBody>
          <a:bodyPr/>
          <a:lstStyle/>
          <a:p>
            <a:pPr algn="ctr"/>
            <a:r>
              <a:rPr lang="ru-RU" sz="6000" b="1" i="1" dirty="0" smtClean="0">
                <a:solidFill>
                  <a:srgbClr val="1B4810"/>
                </a:solidFill>
                <a:latin typeface="Bookman Old Style" panose="02050604050505020204" pitchFamily="18" charset="0"/>
              </a:rPr>
              <a:t>История, </a:t>
            </a:r>
          </a:p>
          <a:p>
            <a:pPr algn="ctr"/>
            <a:r>
              <a:rPr lang="ru-RU" sz="6000" b="1" i="1" dirty="0" smtClean="0">
                <a:solidFill>
                  <a:srgbClr val="1B4810"/>
                </a:solidFill>
                <a:latin typeface="Bookman Old Style" panose="02050604050505020204" pitchFamily="18" charset="0"/>
              </a:rPr>
              <a:t>одетая </a:t>
            </a:r>
          </a:p>
          <a:p>
            <a:pPr algn="ctr"/>
            <a:r>
              <a:rPr lang="ru-RU" sz="6000" b="1" i="1" dirty="0" smtClean="0">
                <a:solidFill>
                  <a:srgbClr val="1B4810"/>
                </a:solidFill>
                <a:latin typeface="Bookman Old Style" panose="02050604050505020204" pitchFamily="18" charset="0"/>
              </a:rPr>
              <a:t>в роман</a:t>
            </a:r>
            <a:endParaRPr lang="ru-RU" sz="6000" b="1" i="1" dirty="0">
              <a:solidFill>
                <a:srgbClr val="1B4810"/>
              </a:solidFill>
              <a:latin typeface="Bookman Old Style" panose="02050604050505020204" pitchFamily="18" charset="0"/>
            </a:endParaRPr>
          </a:p>
        </p:txBody>
      </p:sp>
      <p:pic>
        <p:nvPicPr>
          <p:cNvPr id="4" name="1_04_Pete Tex_Bella Lun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1108926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Объект 4" descr="россия молодая герман">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91243" y="609600"/>
            <a:ext cx="5597453" cy="5772870"/>
          </a:xfrm>
          <a:prstGeom prst="rect">
            <a:avLst/>
          </a:prstGeom>
          <a:noFill/>
          <a:ln>
            <a:noFill/>
          </a:ln>
        </p:spPr>
      </p:pic>
    </p:spTree>
    <p:extLst>
      <p:ext uri="{BB962C8B-B14F-4D97-AF65-F5344CB8AC3E}">
        <p14:creationId xmlns:p14="http://schemas.microsoft.com/office/powerpoint/2010/main" val="2700937254"/>
      </p:ext>
    </p:extLst>
  </p:cSld>
  <p:clrMapOvr>
    <a:masterClrMapping/>
  </p:clrMapOvr>
  <p:transition spd="slow" advTm="30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7334" y="394855"/>
            <a:ext cx="11085175" cy="6109854"/>
          </a:xfrm>
        </p:spPr>
        <p:txBody>
          <a:bodyPr>
            <a:noAutofit/>
          </a:bodyPr>
          <a:lstStyle/>
          <a:p>
            <a:r>
              <a:rPr lang="ru-RU" sz="2400" dirty="0"/>
              <a:t>Один из лучших романов Сергея Бородина.</a:t>
            </a:r>
          </a:p>
          <a:p>
            <a:pPr marL="0" indent="0">
              <a:buNone/>
            </a:pPr>
            <a:r>
              <a:rPr lang="ru-RU" sz="2400" dirty="0"/>
              <a:t>«Дмитрий Донской» – первое произведение из серии исторических романов по истории средневековой Москвы о борьбе русских княжеств под предводительством Московского князя Дмитрия Ивановича против ига татарской Золотой орды, конец которой ознаменован решающей битвой на Куликовом поле в 1380 году.</a:t>
            </a:r>
          </a:p>
          <a:p>
            <a:pPr marL="0" indent="0">
              <a:buNone/>
            </a:pPr>
            <a:r>
              <a:rPr lang="ru-RU" sz="2400" dirty="0"/>
              <a:t>Одна из тех исторических книг, которые в детстве я читал, предвкушая игровые баталии на соответствующие темы. Понятное дело, теперь уже вряд ли удастся узнать, как оно там было на самом деле, история — не точная наука, но, тем не менее, эстетическую и художественную ценность у рассматриваемой книги не отнять. Одна из отличительных черт данного произведения, стилизованный под старорусский, язык повествования и, в особенности, язык диалогов героев. Этот бесхитростный приём помогает автору создать эффект более полного и глубокого погружения читателя в исторический контекст происходящего.</a:t>
            </a:r>
          </a:p>
          <a:p>
            <a:endParaRPr lang="ru-RU" sz="2400" dirty="0"/>
          </a:p>
        </p:txBody>
      </p:sp>
    </p:spTree>
    <p:extLst>
      <p:ext uri="{BB962C8B-B14F-4D97-AF65-F5344CB8AC3E}">
        <p14:creationId xmlns:p14="http://schemas.microsoft.com/office/powerpoint/2010/main" val="3166557690"/>
      </p:ext>
    </p:extLst>
  </p:cSld>
  <p:clrMapOvr>
    <a:masterClrMapping/>
  </p:clrMapOvr>
  <mc:AlternateContent xmlns:mc="http://schemas.openxmlformats.org/markup-compatibility/2006" xmlns:p14="http://schemas.microsoft.com/office/powerpoint/2010/main">
    <mc:Choice Requires="p14">
      <p:transition spd="slow" p14:dur="3400" advTm="60000">
        <p14:reveal/>
      </p:transition>
    </mc:Choice>
    <mc:Fallback xmlns="">
      <p:transition spd="slow" advTm="6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Объект 4" descr="дмитрий донской бородин">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93155" y="145761"/>
            <a:ext cx="5993630" cy="6213475"/>
          </a:xfrm>
          <a:prstGeom prst="rect">
            <a:avLst/>
          </a:prstGeom>
          <a:noFill/>
          <a:ln>
            <a:noFill/>
          </a:ln>
        </p:spPr>
      </p:pic>
    </p:spTree>
    <p:extLst>
      <p:ext uri="{BB962C8B-B14F-4D97-AF65-F5344CB8AC3E}">
        <p14:creationId xmlns:p14="http://schemas.microsoft.com/office/powerpoint/2010/main" val="755872455"/>
      </p:ext>
    </p:extLst>
  </p:cSld>
  <p:clrMapOvr>
    <a:masterClrMapping/>
  </p:clrMapOvr>
  <p:transition spd="slow" advTm="30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
        <p:nvSpPr>
          <p:cNvPr id="3" name="Подзаголовок 2"/>
          <p:cNvSpPr>
            <a:spLocks noGrp="1"/>
          </p:cNvSpPr>
          <p:nvPr>
            <p:ph type="subTitle" idx="1"/>
          </p:nvPr>
        </p:nvSpPr>
        <p:spPr/>
        <p:txBody>
          <a:bodyPr/>
          <a:lstStyle/>
          <a:p>
            <a:r>
              <a:rPr lang="ru-RU" dirty="0" smtClean="0"/>
              <a:t>С  вами была </a:t>
            </a:r>
            <a:r>
              <a:rPr lang="ru-RU" dirty="0" smtClean="0"/>
              <a:t>центральная </a:t>
            </a:r>
            <a:r>
              <a:rPr lang="ru-RU" dirty="0" smtClean="0"/>
              <a:t>сельская библиотека</a:t>
            </a:r>
          </a:p>
          <a:p>
            <a:r>
              <a:rPr lang="ru-RU" dirty="0" smtClean="0"/>
              <a:t>Кавказского сельского поселения</a:t>
            </a:r>
            <a:endParaRPr lang="ru-RU" dirty="0"/>
          </a:p>
        </p:txBody>
      </p:sp>
    </p:spTree>
    <p:extLst>
      <p:ext uri="{BB962C8B-B14F-4D97-AF65-F5344CB8AC3E}">
        <p14:creationId xmlns:p14="http://schemas.microsoft.com/office/powerpoint/2010/main" val="202499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04379" y="413675"/>
            <a:ext cx="10923263" cy="6069012"/>
          </a:xfrm>
        </p:spPr>
        <p:txBody>
          <a:bodyPr>
            <a:noAutofit/>
          </a:bodyPr>
          <a:lstStyle/>
          <a:p>
            <a:pPr marL="0" indent="0" algn="ctr">
              <a:buNone/>
            </a:pPr>
            <a:r>
              <a:rPr lang="ru-RU" sz="4400" dirty="0" smtClean="0"/>
              <a:t>Наша сегодняшняя презентация посвящена художественным произведениям по истории России. Знать и помнить, гордиться, а не стыдиться своей  истории, какой бы она не была. И ничто не может так обогатить внутренний мир, дать знания, и доставить художественное наслаждение, как книга.</a:t>
            </a:r>
          </a:p>
        </p:txBody>
      </p:sp>
    </p:spTree>
    <p:extLst>
      <p:ext uri="{BB962C8B-B14F-4D97-AF65-F5344CB8AC3E}">
        <p14:creationId xmlns:p14="http://schemas.microsoft.com/office/powerpoint/2010/main" val="3386954016"/>
      </p:ext>
    </p:extLst>
  </p:cSld>
  <p:clrMapOvr>
    <a:masterClrMapping/>
  </p:clrMapOvr>
  <p:transition spd="slow" advTm="61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7334" y="368490"/>
            <a:ext cx="11005150" cy="6155140"/>
          </a:xfrm>
        </p:spPr>
        <p:txBody>
          <a:bodyPr>
            <a:normAutofit/>
          </a:bodyPr>
          <a:lstStyle/>
          <a:p>
            <a:pPr algn="ctr"/>
            <a:r>
              <a:rPr lang="ru-RU" sz="2200" b="1" dirty="0" smtClean="0"/>
              <a:t>Алексей </a:t>
            </a:r>
            <a:r>
              <a:rPr lang="ru-RU" sz="2200" b="1" dirty="0"/>
              <a:t>Николаевич Толстой</a:t>
            </a:r>
            <a:endParaRPr lang="ru-RU" sz="2200" dirty="0"/>
          </a:p>
          <a:p>
            <a:pPr marL="0" indent="0" algn="ctr">
              <a:buNone/>
            </a:pPr>
            <a:r>
              <a:rPr lang="ru-RU" sz="2200" dirty="0" smtClean="0"/>
              <a:t>«</a:t>
            </a:r>
            <a:r>
              <a:rPr lang="ru-RU" sz="2200" dirty="0"/>
              <a:t>Пётр I» — незаконченный исторический роман А. Н. Толстого, над которым он работал с 1929 года до самой смерти. Две первые книги были опубликованы в 1934 году. Незадолго до своей смерти, в 1943 автор начал работу над третьей книгой, но успел довести роман только до событий 1704 года.</a:t>
            </a:r>
          </a:p>
          <a:p>
            <a:pPr marL="0" indent="0" algn="ctr">
              <a:buNone/>
            </a:pPr>
            <a:r>
              <a:rPr lang="ru-RU" sz="2200" dirty="0"/>
              <a:t>В этой книге такой мощный импульс гордости за страну, такая сила характеров, такое желание идти вперед, не пасуя перед трудностями, не опуская руки перед, казалось, непреодолимыми силами,  что поневоле проникаешься его духом, вливаешься в его настрой так, что оторваться невозможно.</a:t>
            </a:r>
          </a:p>
          <a:p>
            <a:pPr marL="0" lvl="0" indent="0" algn="ctr">
              <a:buNone/>
            </a:pPr>
            <a:r>
              <a:rPr lang="ru-RU" sz="2200" dirty="0"/>
              <a:t>В советское время «Пётр I» позиционировался как эталон исторического романа.</a:t>
            </a:r>
          </a:p>
          <a:p>
            <a:pPr marL="0" indent="0" algn="ctr">
              <a:buNone/>
            </a:pPr>
            <a:r>
              <a:rPr lang="ru-RU" sz="2200" dirty="0"/>
              <a:t>По-моему, Толстой не претендовал на лавры историка-хрониста. Роман великолепен, соответствие его исторической действительности — вопрос не первостепенный. Атмосферно, безумно интересно и затягивает. Что еще нужно для хорошей книги?</a:t>
            </a:r>
          </a:p>
          <a:p>
            <a:endParaRPr lang="ru-RU" dirty="0"/>
          </a:p>
        </p:txBody>
      </p:sp>
    </p:spTree>
    <p:extLst>
      <p:ext uri="{BB962C8B-B14F-4D97-AF65-F5344CB8AC3E}">
        <p14:creationId xmlns:p14="http://schemas.microsoft.com/office/powerpoint/2010/main" val="1013529716"/>
      </p:ext>
    </p:extLst>
  </p:cSld>
  <p:clrMapOvr>
    <a:masterClrMapping/>
  </p:clrMapOvr>
  <mc:AlternateContent xmlns:mc="http://schemas.openxmlformats.org/markup-compatibility/2006" xmlns:p14="http://schemas.microsoft.com/office/powerpoint/2010/main">
    <mc:Choice Requires="p14">
      <p:transition spd="slow" p14:dur="1500" advTm="60000">
        <p:split orient="vert"/>
      </p:transition>
    </mc:Choice>
    <mc:Fallback xmlns="">
      <p:transition spd="slow" advTm="60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182" r="143"/>
          <a:stretch/>
        </p:blipFill>
        <p:spPr>
          <a:xfrm>
            <a:off x="1911927" y="318863"/>
            <a:ext cx="6463145" cy="6268973"/>
          </a:xfrm>
        </p:spPr>
      </p:pic>
    </p:spTree>
    <p:extLst>
      <p:ext uri="{BB962C8B-B14F-4D97-AF65-F5344CB8AC3E}">
        <p14:creationId xmlns:p14="http://schemas.microsoft.com/office/powerpoint/2010/main" val="591874708"/>
      </p:ext>
    </p:extLst>
  </p:cSld>
  <p:clrMapOvr>
    <a:masterClrMapping/>
  </p:clrMapOvr>
  <p:transition spd="slow" advTm="10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32510" y="290944"/>
            <a:ext cx="11139054" cy="6567055"/>
          </a:xfrm>
        </p:spPr>
        <p:txBody>
          <a:bodyPr>
            <a:noAutofit/>
          </a:bodyPr>
          <a:lstStyle/>
          <a:p>
            <a:r>
              <a:rPr lang="ru-RU" sz="2400" dirty="0"/>
              <a:t>«Фаворит» — исторический роман Валентина Пикуля. В нем излагается хроника времен Екатерины II. Роман состоит из двух томов: первый том — «Его императрица», второй — «Его Таврида».</a:t>
            </a:r>
          </a:p>
          <a:p>
            <a:pPr marL="0" indent="0">
              <a:buNone/>
            </a:pPr>
            <a:r>
              <a:rPr lang="ru-RU" sz="2400" dirty="0"/>
              <a:t>В романе отражены важнейшие события отечественной истории второй половины XVIII века. В центре повествования — образ фаворита императрицы Екатерины II Алексеевны, полководца Григория Потемкина. Немало страниц романа посвящено также другим крупным историческим личностям того времени.</a:t>
            </a:r>
          </a:p>
          <a:p>
            <a:pPr marL="0" lvl="0" indent="0">
              <a:buNone/>
            </a:pPr>
            <a:r>
              <a:rPr lang="ru-RU" sz="2400" dirty="0"/>
              <a:t>Начало работы над первым томом романа относится к августу 1976 года, закончен первый том был в ноябре 1979. Второй том написан всего за один месяц — в январе 1982.</a:t>
            </a:r>
          </a:p>
          <a:p>
            <a:pPr marL="0" indent="0">
              <a:buNone/>
            </a:pPr>
            <a:r>
              <a:rPr lang="ru-RU" sz="2400" dirty="0"/>
              <a:t>Дворцовые интриги, падение нравов при русском дворе, большие военные победы над Турцией и Швецией, дипломатические победы чуть не над всей Европой… восстание под предводительством Емельяна Пугачёва, основание новых городов на юге (в частности Севастополя и Одессы) — захватывающий и насыщенный сюжет настоящего исторического романа. </a:t>
            </a:r>
          </a:p>
          <a:p>
            <a:endParaRPr lang="ru-RU" sz="2400" dirty="0"/>
          </a:p>
        </p:txBody>
      </p:sp>
    </p:spTree>
    <p:extLst>
      <p:ext uri="{BB962C8B-B14F-4D97-AF65-F5344CB8AC3E}">
        <p14:creationId xmlns:p14="http://schemas.microsoft.com/office/powerpoint/2010/main" val="1206950227"/>
      </p:ext>
    </p:extLst>
  </p:cSld>
  <p:clrMapOvr>
    <a:masterClrMapping/>
  </p:clrMapOvr>
  <p:transition spd="med" advTm="40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quot;Фаворит&quot; Пикуль">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7593" y="169817"/>
            <a:ext cx="5623862" cy="6418020"/>
          </a:xfrm>
          <a:prstGeom prst="rect">
            <a:avLst/>
          </a:prstGeom>
          <a:noFill/>
          <a:ln>
            <a:noFill/>
          </a:ln>
        </p:spPr>
      </p:pic>
    </p:spTree>
    <p:extLst>
      <p:ext uri="{BB962C8B-B14F-4D97-AF65-F5344CB8AC3E}">
        <p14:creationId xmlns:p14="http://schemas.microsoft.com/office/powerpoint/2010/main" val="3622713356"/>
      </p:ext>
    </p:extLst>
  </p:cSld>
  <p:clrMapOvr>
    <a:masterClrMapping/>
  </p:clrMapOvr>
  <mc:AlternateContent xmlns:mc="http://schemas.openxmlformats.org/markup-compatibility/2006" xmlns:p14="http://schemas.microsoft.com/office/powerpoint/2010/main">
    <mc:Choice Requires="p14">
      <p:transition spd="slow" p14:dur="800" advTm="30000">
        <p:circle/>
      </p:transition>
    </mc:Choice>
    <mc:Fallback xmlns="">
      <p:transition spd="slow" advTm="30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394854" y="514924"/>
            <a:ext cx="11513127" cy="5927440"/>
          </a:xfrm>
        </p:spPr>
        <p:txBody>
          <a:bodyPr/>
          <a:lstStyle/>
          <a:p>
            <a:pPr marL="0" lvl="0" indent="0" defTabSz="914400" eaLnBrk="0" fontAlgn="base" hangingPunct="0">
              <a:spcBef>
                <a:spcPct val="0"/>
              </a:spcBef>
              <a:spcAft>
                <a:spcPct val="0"/>
              </a:spcAft>
              <a:buClrTx/>
              <a:buSzTx/>
              <a:buNone/>
            </a:pPr>
            <a:r>
              <a:rPr lang="ru-RU" altLang="ru-RU" sz="2800" dirty="0" smtClean="0">
                <a:solidFill>
                  <a:srgbClr val="222222"/>
                </a:solidFill>
                <a:ea typeface="Times New Roman" panose="02020603050405020304" pitchFamily="18" charset="0"/>
                <a:cs typeface="Times New Roman" panose="02020603050405020304" pitchFamily="18" charset="0"/>
              </a:rPr>
              <a:t>И.И</a:t>
            </a:r>
            <a:r>
              <a:rPr lang="ru-RU" altLang="ru-RU" sz="2800" dirty="0">
                <a:solidFill>
                  <a:srgbClr val="222222"/>
                </a:solidFill>
                <a:ea typeface="Times New Roman" panose="02020603050405020304" pitchFamily="18" charset="0"/>
                <a:cs typeface="Times New Roman" panose="02020603050405020304" pitchFamily="18" charset="0"/>
              </a:rPr>
              <a:t>. Лажечников (1792–1869) – один из лучших наших исторических романистов. А.С. Пушкин так сказал о романе «Ледяной дом»: «…поэзия останется всегда поэзией, и многие страницы вашего романа будут жить, доколе не забудется русский язык».</a:t>
            </a:r>
            <a:endParaRPr lang="ru-RU" altLang="ru-RU" sz="2000" dirty="0">
              <a:solidFill>
                <a:schemeClr val="tx1"/>
              </a:solidFill>
            </a:endParaRPr>
          </a:p>
          <a:p>
            <a:pPr marL="0" lvl="0" indent="0" defTabSz="914400" eaLnBrk="0" fontAlgn="base" hangingPunct="0">
              <a:spcBef>
                <a:spcPct val="0"/>
              </a:spcBef>
              <a:spcAft>
                <a:spcPct val="0"/>
              </a:spcAft>
              <a:buClrTx/>
              <a:buSzTx/>
              <a:buNone/>
            </a:pPr>
            <a:r>
              <a:rPr lang="ru-RU" altLang="ru-RU" sz="2800" dirty="0">
                <a:solidFill>
                  <a:srgbClr val="222222"/>
                </a:solidFill>
                <a:ea typeface="Times New Roman" panose="02020603050405020304" pitchFamily="18" charset="0"/>
                <a:cs typeface="Times New Roman" panose="02020603050405020304" pitchFamily="18" charset="0"/>
              </a:rPr>
              <a:t>«Ледяной дом» И. И. Лажечникова по праву считается одним из лучших русских исторических романов. Роман увидел свет в 1835 г. — успех был чрезвычайным. В. Г. Белинский назвал его автора «первым русским романистом».</a:t>
            </a:r>
            <a:endParaRPr lang="ru-RU" altLang="ru-RU" sz="2000" dirty="0">
              <a:solidFill>
                <a:schemeClr val="tx1"/>
              </a:solidFill>
            </a:endParaRPr>
          </a:p>
          <a:p>
            <a:pPr marL="0" lvl="0" indent="0" defTabSz="914400" eaLnBrk="0" fontAlgn="base" hangingPunct="0">
              <a:spcBef>
                <a:spcPct val="0"/>
              </a:spcBef>
              <a:spcAft>
                <a:spcPct val="0"/>
              </a:spcAft>
              <a:buClrTx/>
              <a:buSzTx/>
              <a:buNone/>
            </a:pPr>
            <a:r>
              <a:rPr lang="ru-RU" altLang="ru-RU" sz="2800" dirty="0">
                <a:solidFill>
                  <a:srgbClr val="222222"/>
                </a:solidFill>
                <a:ea typeface="Times New Roman" panose="02020603050405020304" pitchFamily="18" charset="0"/>
                <a:cs typeface="Times New Roman" panose="02020603050405020304" pitchFamily="18" charset="0"/>
              </a:rPr>
              <a:t>Обратившись к эпохе правления Анны Иоанновны — точнее, к событиям последнего года ее царствования, — Лажечников оказался первым из романистов, кто рассказал об этом времени своим современникам. </a:t>
            </a:r>
            <a:endParaRPr lang="ru-RU" altLang="ru-RU" sz="3600" dirty="0">
              <a:solidFill>
                <a:schemeClr val="tx1"/>
              </a:solidFill>
            </a:endParaRPr>
          </a:p>
          <a:p>
            <a:endParaRPr lang="ru-RU" dirty="0"/>
          </a:p>
        </p:txBody>
      </p:sp>
    </p:spTree>
    <p:extLst>
      <p:ext uri="{BB962C8B-B14F-4D97-AF65-F5344CB8AC3E}">
        <p14:creationId xmlns:p14="http://schemas.microsoft.com/office/powerpoint/2010/main" val="3319228169"/>
      </p:ext>
    </p:extLst>
  </p:cSld>
  <p:clrMapOvr>
    <a:masterClrMapping/>
  </p:clrMapOvr>
  <p:transition spd="slow" advTm="60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ледяной дом лажечников">
            <a:hlinkClick r:id="rId2"/>
          </p:cNvPr>
          <p:cNvPicPr>
            <a:picLocks noGrp="1"/>
          </p:cNvPicPr>
          <p:nvPr>
            <p:ph sz="half" idx="1"/>
          </p:nvPr>
        </p:nvPicPr>
        <p:blipFill rotWithShape="1">
          <a:blip r:embed="rId3">
            <a:extLst>
              <a:ext uri="{28A0092B-C50C-407E-A947-70E740481C1C}">
                <a14:useLocalDpi xmlns:a14="http://schemas.microsoft.com/office/drawing/2010/main" val="0"/>
              </a:ext>
            </a:extLst>
          </a:blip>
          <a:srcRect b="14253"/>
          <a:stretch/>
        </p:blipFill>
        <p:spPr bwMode="auto">
          <a:xfrm>
            <a:off x="1766454" y="173182"/>
            <a:ext cx="6205297" cy="6310745"/>
          </a:xfrm>
          <a:prstGeom prst="rect">
            <a:avLst/>
          </a:prstGeom>
          <a:noFill/>
          <a:ln>
            <a:noFill/>
          </a:ln>
        </p:spPr>
      </p:pic>
    </p:spTree>
    <p:extLst>
      <p:ext uri="{BB962C8B-B14F-4D97-AF65-F5344CB8AC3E}">
        <p14:creationId xmlns:p14="http://schemas.microsoft.com/office/powerpoint/2010/main" val="3385058196"/>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42575" y="332510"/>
            <a:ext cx="11527752" cy="6124490"/>
          </a:xfrm>
        </p:spPr>
        <p:txBody>
          <a:bodyPr>
            <a:normAutofit lnSpcReduction="10000"/>
          </a:bodyPr>
          <a:lstStyle/>
          <a:p>
            <a:r>
              <a:rPr lang="ru-RU" sz="3000" dirty="0"/>
              <a:t>«Россия молодая» — роман Ю. Германа, повествующая о начале перемен в эпоху Петра Великого. Время, описанное в книге, посвящено борьбе молодой державы за выход в Балтийское море. Роман вышел первым изданием в 1952 г.</a:t>
            </a:r>
          </a:p>
          <a:p>
            <a:pPr marL="0" indent="0">
              <a:buNone/>
            </a:pPr>
            <a:r>
              <a:rPr lang="ru-RU" sz="3000" dirty="0"/>
              <a:t>Действие романа происходит в Архангельске, </a:t>
            </a:r>
            <a:r>
              <a:rPr lang="ru-RU" sz="3000" dirty="0" err="1"/>
              <a:t>Белозерье</a:t>
            </a:r>
            <a:r>
              <a:rPr lang="ru-RU" sz="3000" dirty="0"/>
              <a:t>, Переславле-Залесском, Москве. Автор описывает исторические события через жизнь главных героев — Ивана Рябова и Сильвестра Иевлева, раскрывает отношение между государством и церковью, показывает характер эпохи через подробнейшие описания быта и уклада русского Севера и столицы.</a:t>
            </a:r>
          </a:p>
          <a:p>
            <a:pPr marL="0" indent="0">
              <a:buNone/>
            </a:pPr>
            <a:r>
              <a:rPr lang="ru-RU" sz="3000" dirty="0"/>
              <a:t>Очень исторический и очень актуальный роман для всех патриотов России.</a:t>
            </a:r>
          </a:p>
          <a:p>
            <a:endParaRPr lang="ru-RU" dirty="0"/>
          </a:p>
        </p:txBody>
      </p:sp>
    </p:spTree>
    <p:extLst>
      <p:ext uri="{BB962C8B-B14F-4D97-AF65-F5344CB8AC3E}">
        <p14:creationId xmlns:p14="http://schemas.microsoft.com/office/powerpoint/2010/main" val="1273114180"/>
      </p:ext>
    </p:extLst>
  </p:cSld>
  <p:clrMapOvr>
    <a:masterClrMapping/>
  </p:clrMapOvr>
  <p:transition spd="slow" advTm="60000">
    <p:wipe/>
  </p:transition>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145</TotalTime>
  <Words>355</Words>
  <Application>Microsoft Office PowerPoint</Application>
  <PresentationFormat>Широкоэкранный</PresentationFormat>
  <Paragraphs>26</Paragraphs>
  <Slides>13</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Bookman Old Style</vt:lpstr>
      <vt:lpstr>Times New Roman</vt:lpstr>
      <vt:lpstr>Trebuchet MS</vt:lpstr>
      <vt:lpstr>Wingdings 3</vt:lpstr>
      <vt:lpstr>Грань</vt:lpstr>
      <vt:lpstr> Центральная сельская библиотека Кавказского сельского поселения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МБУК Центральная сельская библиотека Кавказского сельского поселения  </dc:title>
  <dc:creator>Константин Бандурко</dc:creator>
  <cp:lastModifiedBy>Константин Бандурко</cp:lastModifiedBy>
  <cp:revision>10</cp:revision>
  <dcterms:created xsi:type="dcterms:W3CDTF">2017-11-13T13:27:57Z</dcterms:created>
  <dcterms:modified xsi:type="dcterms:W3CDTF">2017-11-14T10:17:44Z</dcterms:modified>
</cp:coreProperties>
</file>