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2" r:id="rId37"/>
    <p:sldId id="293" r:id="rId38"/>
    <p:sldId id="294" r:id="rId39"/>
    <p:sldId id="295" r:id="rId40"/>
    <p:sldId id="296" r:id="rId41"/>
    <p:sldId id="297" r:id="rId42"/>
    <p:sldId id="298" r:id="rId43"/>
    <p:sldId id="290" r:id="rId44"/>
    <p:sldId id="299" r:id="rId45"/>
    <p:sldId id="300" r:id="rId46"/>
    <p:sldId id="301" r:id="rId4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6DC778A-8F0D-48AF-8873-8861D0C8AE1A}" type="datetimeFigureOut">
              <a:rPr lang="ru-RU" smtClean="0"/>
              <a:t>29.03.2016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366498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DC778A-8F0D-48AF-8873-8861D0C8AE1A}" type="datetimeFigureOut">
              <a:rPr lang="ru-RU" smtClean="0"/>
              <a:t>29.03.2016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4188234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DC778A-8F0D-48AF-8873-8861D0C8AE1A}" type="datetimeFigureOut">
              <a:rPr lang="ru-RU" smtClean="0"/>
              <a:t>29.03.2016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1254703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DC778A-8F0D-48AF-8873-8861D0C8AE1A}" type="datetimeFigureOut">
              <a:rPr lang="ru-RU" smtClean="0"/>
              <a:t>29.03.2016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633835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6DC778A-8F0D-48AF-8873-8861D0C8AE1A}" type="datetimeFigureOut">
              <a:rPr lang="ru-RU" smtClean="0"/>
              <a:t>29.03.2016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590874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6DC778A-8F0D-48AF-8873-8861D0C8AE1A}" type="datetimeFigureOut">
              <a:rPr lang="ru-RU" smtClean="0"/>
              <a:t>29.03.2016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3920570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6DC778A-8F0D-48AF-8873-8861D0C8AE1A}" type="datetimeFigureOut">
              <a:rPr lang="ru-RU" smtClean="0"/>
              <a:t>29.03.2016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1818875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6DC778A-8F0D-48AF-8873-8861D0C8AE1A}" type="datetimeFigureOut">
              <a:rPr lang="ru-RU" smtClean="0"/>
              <a:t>29.03.2016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1014852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6DC778A-8F0D-48AF-8873-8861D0C8AE1A}" type="datetimeFigureOut">
              <a:rPr lang="ru-RU" smtClean="0"/>
              <a:t>29.03.2016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2958464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6DC778A-8F0D-48AF-8873-8861D0C8AE1A}" type="datetimeFigureOut">
              <a:rPr lang="ru-RU" smtClean="0"/>
              <a:t>29.03.2016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3231882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6DC778A-8F0D-48AF-8873-8861D0C8AE1A}" type="datetimeFigureOut">
              <a:rPr lang="ru-RU" smtClean="0"/>
              <a:t>29.03.2016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18FBFA-F430-4A3E-BE6F-709458DA2B17}" type="slidenum">
              <a:rPr lang="ru-RU" smtClean="0"/>
              <a:t>‹#›</a:t>
            </a:fld>
            <a:endParaRPr lang="ru-RU"/>
          </a:p>
        </p:txBody>
      </p:sp>
    </p:spTree>
    <p:extLst>
      <p:ext uri="{BB962C8B-B14F-4D97-AF65-F5344CB8AC3E}">
        <p14:creationId xmlns:p14="http://schemas.microsoft.com/office/powerpoint/2010/main" val="1278024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DC778A-8F0D-48AF-8873-8861D0C8AE1A}" type="datetimeFigureOut">
              <a:rPr lang="ru-RU" smtClean="0"/>
              <a:t>29.03.2016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18FBFA-F430-4A3E-BE6F-709458DA2B17}" type="slidenum">
              <a:rPr lang="ru-RU" smtClean="0"/>
              <a:t>‹#›</a:t>
            </a:fld>
            <a:endParaRPr lang="ru-RU"/>
          </a:p>
        </p:txBody>
      </p:sp>
    </p:spTree>
    <p:extLst>
      <p:ext uri="{BB962C8B-B14F-4D97-AF65-F5344CB8AC3E}">
        <p14:creationId xmlns:p14="http://schemas.microsoft.com/office/powerpoint/2010/main" val="1214429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9796" y="91805"/>
            <a:ext cx="7772400" cy="1609003"/>
          </a:xfrm>
        </p:spPr>
        <p:txBody>
          <a:bodyPr/>
          <a:lstStyle/>
          <a:p>
            <a:r>
              <a:rPr lang="ru-RU" dirty="0" smtClean="0"/>
              <a:t>«Сказка - ложь, да в ней намёк…»</a:t>
            </a:r>
            <a:endParaRPr lang="ru-RU" dirty="0"/>
          </a:p>
        </p:txBody>
      </p:sp>
      <p:sp>
        <p:nvSpPr>
          <p:cNvPr id="3" name="Подзаголовок 2"/>
          <p:cNvSpPr>
            <a:spLocks noGrp="1"/>
          </p:cNvSpPr>
          <p:nvPr>
            <p:ph type="subTitle" idx="1"/>
          </p:nvPr>
        </p:nvSpPr>
        <p:spPr>
          <a:xfrm>
            <a:off x="4427984" y="6068385"/>
            <a:ext cx="4608512" cy="648072"/>
          </a:xfrm>
        </p:spPr>
        <p:txBody>
          <a:bodyPr>
            <a:normAutofit fontScale="77500" lnSpcReduction="20000"/>
          </a:bodyPr>
          <a:lstStyle/>
          <a:p>
            <a:r>
              <a:rPr lang="ru-RU" sz="1600" dirty="0" smtClean="0">
                <a:solidFill>
                  <a:schemeClr val="tx1">
                    <a:lumMod val="95000"/>
                    <a:lumOff val="5000"/>
                  </a:schemeClr>
                </a:solidFill>
              </a:rPr>
              <a:t>Подготовила: Труфанова М.С.</a:t>
            </a:r>
          </a:p>
          <a:p>
            <a:r>
              <a:rPr lang="ru-RU" sz="1600" dirty="0" smtClean="0">
                <a:solidFill>
                  <a:schemeClr val="tx1">
                    <a:lumMod val="95000"/>
                    <a:lumOff val="5000"/>
                  </a:schemeClr>
                </a:solidFill>
              </a:rPr>
              <a:t>Гл. библиотекарь сельской детской библиотеки</a:t>
            </a:r>
          </a:p>
          <a:p>
            <a:r>
              <a:rPr lang="ru-RU" sz="1600" dirty="0" smtClean="0">
                <a:solidFill>
                  <a:schemeClr val="tx1">
                    <a:lumMod val="95000"/>
                    <a:lumOff val="5000"/>
                  </a:schemeClr>
                </a:solidFill>
              </a:rPr>
              <a:t>МБУК «ЦСБ» Кавказского с/п</a:t>
            </a:r>
            <a:endParaRPr lang="ru-RU" sz="1600" dirty="0">
              <a:solidFill>
                <a:schemeClr val="tx1">
                  <a:lumMod val="95000"/>
                  <a:lumOff val="5000"/>
                </a:schemeClr>
              </a:solidFill>
            </a:endParaRPr>
          </a:p>
        </p:txBody>
      </p:sp>
      <p:pic>
        <p:nvPicPr>
          <p:cNvPr id="1026" name="Picture 2" descr="C:\Users\user\Desktop\images (1) - копия.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844824"/>
            <a:ext cx="4824536" cy="3600400"/>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2771800" y="5464937"/>
            <a:ext cx="3600400" cy="587394"/>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smtClean="0"/>
              <a:t>Викторина по сказкам</a:t>
            </a:r>
            <a:endParaRPr lang="ru-RU" dirty="0"/>
          </a:p>
        </p:txBody>
      </p:sp>
    </p:spTree>
    <p:extLst>
      <p:ext uri="{BB962C8B-B14F-4D97-AF65-F5344CB8AC3E}">
        <p14:creationId xmlns:p14="http://schemas.microsoft.com/office/powerpoint/2010/main" val="29632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1000" fill="hold"/>
                                        <p:tgtEl>
                                          <p:spTgt spid="5"/>
                                        </p:tgtEl>
                                        <p:attrNameLst>
                                          <p:attrName>ppt_x</p:attrName>
                                        </p:attrNameLst>
                                      </p:cBhvr>
                                      <p:tavLst>
                                        <p:tav tm="0">
                                          <p:val>
                                            <p:strVal val="1+#ppt_w/2"/>
                                          </p:val>
                                        </p:tav>
                                        <p:tav tm="100000">
                                          <p:val>
                                            <p:strVal val="#ppt_x"/>
                                          </p:val>
                                        </p:tav>
                                      </p:tavLst>
                                    </p:anim>
                                    <p:anim calcmode="lin" valueType="num">
                                      <p:cBhvr additive="base">
                                        <p:cTn id="17"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78498"/>
          </a:xfrm>
        </p:spPr>
        <p:txBody>
          <a:bodyPr>
            <a:normAutofit/>
          </a:bodyPr>
          <a:lstStyle/>
          <a:p>
            <a:r>
              <a:rPr lang="ru-RU" dirty="0" smtClean="0">
                <a:solidFill>
                  <a:srgbClr val="7030A0"/>
                </a:solidFill>
              </a:rPr>
              <a:t>И горох перебирала</a:t>
            </a:r>
            <a:br>
              <a:rPr lang="ru-RU" dirty="0" smtClean="0">
                <a:solidFill>
                  <a:srgbClr val="7030A0"/>
                </a:solidFill>
              </a:rPr>
            </a:br>
            <a:r>
              <a:rPr lang="ru-RU" dirty="0" smtClean="0">
                <a:solidFill>
                  <a:srgbClr val="7030A0"/>
                </a:solidFill>
              </a:rPr>
              <a:t>По ночам при свечке.</a:t>
            </a:r>
            <a:br>
              <a:rPr lang="ru-RU" dirty="0" smtClean="0">
                <a:solidFill>
                  <a:srgbClr val="7030A0"/>
                </a:solidFill>
              </a:rPr>
            </a:br>
            <a:r>
              <a:rPr lang="ru-RU" dirty="0" smtClean="0">
                <a:solidFill>
                  <a:srgbClr val="7030A0"/>
                </a:solidFill>
              </a:rPr>
              <a:t>И спала у печки.</a:t>
            </a:r>
            <a:br>
              <a:rPr lang="ru-RU" dirty="0" smtClean="0">
                <a:solidFill>
                  <a:srgbClr val="7030A0"/>
                </a:solidFill>
              </a:rPr>
            </a:br>
            <a:r>
              <a:rPr lang="ru-RU" dirty="0" smtClean="0">
                <a:solidFill>
                  <a:srgbClr val="7030A0"/>
                </a:solidFill>
              </a:rPr>
              <a:t>Хороша как солнышко.</a:t>
            </a:r>
            <a:br>
              <a:rPr lang="ru-RU" dirty="0" smtClean="0">
                <a:solidFill>
                  <a:srgbClr val="7030A0"/>
                </a:solidFill>
              </a:rPr>
            </a:br>
            <a:r>
              <a:rPr lang="ru-RU" dirty="0" smtClean="0">
                <a:solidFill>
                  <a:srgbClr val="7030A0"/>
                </a:solidFill>
              </a:rPr>
              <a:t>Кто же это…</a:t>
            </a:r>
            <a:endParaRPr lang="ru-RU" dirty="0">
              <a:solidFill>
                <a:srgbClr val="7030A0"/>
              </a:solidFill>
            </a:endParaRPr>
          </a:p>
        </p:txBody>
      </p:sp>
    </p:spTree>
    <p:extLst>
      <p:ext uri="{BB962C8B-B14F-4D97-AF65-F5344CB8AC3E}">
        <p14:creationId xmlns:p14="http://schemas.microsoft.com/office/powerpoint/2010/main" val="4237499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44408" y="404664"/>
            <a:ext cx="596752" cy="5760640"/>
          </a:xfrm>
        </p:spPr>
        <p:txBody>
          <a:bodyPr/>
          <a:lstStyle/>
          <a:p>
            <a:r>
              <a:rPr lang="ru-RU" dirty="0">
                <a:solidFill>
                  <a:schemeClr val="accent1"/>
                </a:solidFill>
              </a:rPr>
              <a:t>З</a:t>
            </a:r>
            <a:r>
              <a:rPr lang="ru-RU" dirty="0" smtClean="0">
                <a:solidFill>
                  <a:schemeClr val="accent1"/>
                </a:solidFill>
              </a:rPr>
              <a:t>олушка</a:t>
            </a:r>
            <a:endParaRPr lang="ru-RU" dirty="0">
              <a:solidFill>
                <a:schemeClr val="accent1"/>
              </a:solidFill>
            </a:endParaRPr>
          </a:p>
        </p:txBody>
      </p:sp>
      <p:pic>
        <p:nvPicPr>
          <p:cNvPr id="6146" name="Picture 2" descr="E:\картинки\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04664"/>
            <a:ext cx="7272807" cy="5976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816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730426"/>
          </a:xfrm>
        </p:spPr>
        <p:txBody>
          <a:bodyPr>
            <a:normAutofit/>
          </a:bodyPr>
          <a:lstStyle/>
          <a:p>
            <a:r>
              <a:rPr lang="ru-RU" sz="3600" i="1" dirty="0" smtClean="0">
                <a:solidFill>
                  <a:srgbClr val="7030A0"/>
                </a:solidFill>
              </a:rPr>
              <a:t>РАБОТАТЬ УМЕЛА КРАСИВО И ЛОВКО</a:t>
            </a:r>
            <a:br>
              <a:rPr lang="ru-RU" sz="3600" i="1" dirty="0" smtClean="0">
                <a:solidFill>
                  <a:srgbClr val="7030A0"/>
                </a:solidFill>
              </a:rPr>
            </a:br>
            <a:r>
              <a:rPr lang="ru-RU" sz="3600" i="1" dirty="0" smtClean="0">
                <a:solidFill>
                  <a:srgbClr val="7030A0"/>
                </a:solidFill>
              </a:rPr>
              <a:t>ЛЕБЕДЬЮ БЕЛОЙ В ТАНЦЕ ПЛЫЛА…</a:t>
            </a:r>
            <a:br>
              <a:rPr lang="ru-RU" sz="3600" i="1" dirty="0" smtClean="0">
                <a:solidFill>
                  <a:srgbClr val="7030A0"/>
                </a:solidFill>
              </a:rPr>
            </a:br>
            <a:r>
              <a:rPr lang="ru-RU" i="1" dirty="0" smtClean="0">
                <a:solidFill>
                  <a:srgbClr val="7030A0"/>
                </a:solidFill>
              </a:rPr>
              <a:t>кто мастерица эта была?</a:t>
            </a:r>
            <a:r>
              <a:rPr lang="ru-RU" sz="3600" i="1" dirty="0" smtClean="0">
                <a:solidFill>
                  <a:srgbClr val="7030A0"/>
                </a:solidFill>
              </a:rPr>
              <a:t/>
            </a:r>
            <a:br>
              <a:rPr lang="ru-RU" sz="3600" i="1" dirty="0" smtClean="0">
                <a:solidFill>
                  <a:srgbClr val="7030A0"/>
                </a:solidFill>
              </a:rPr>
            </a:br>
            <a:endParaRPr lang="ru-RU" sz="3600" i="1" dirty="0">
              <a:solidFill>
                <a:srgbClr val="7030A0"/>
              </a:solidFill>
            </a:endParaRPr>
          </a:p>
        </p:txBody>
      </p:sp>
    </p:spTree>
    <p:extLst>
      <p:ext uri="{BB962C8B-B14F-4D97-AF65-F5344CB8AC3E}">
        <p14:creationId xmlns:p14="http://schemas.microsoft.com/office/powerpoint/2010/main" val="41670486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32440" y="836712"/>
            <a:ext cx="308720" cy="5472608"/>
          </a:xfrm>
        </p:spPr>
        <p:txBody>
          <a:bodyPr>
            <a:noAutofit/>
          </a:bodyPr>
          <a:lstStyle/>
          <a:p>
            <a:r>
              <a:rPr lang="ru-RU" sz="2400" dirty="0" smtClean="0">
                <a:solidFill>
                  <a:schemeClr val="accent6">
                    <a:lumMod val="75000"/>
                  </a:schemeClr>
                </a:solidFill>
              </a:rPr>
              <a:t>Василиса премудрая</a:t>
            </a:r>
            <a:endParaRPr lang="ru-RU" sz="2400" dirty="0">
              <a:solidFill>
                <a:schemeClr val="accent6">
                  <a:lumMod val="75000"/>
                </a:schemeClr>
              </a:solidFill>
            </a:endParaRPr>
          </a:p>
        </p:txBody>
      </p:sp>
      <p:pic>
        <p:nvPicPr>
          <p:cNvPr id="7170" name="Picture 2" descr="E:\картинки\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7200800"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009960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226370"/>
          </a:xfrm>
        </p:spPr>
        <p:txBody>
          <a:bodyPr>
            <a:normAutofit fontScale="90000"/>
          </a:bodyPr>
          <a:lstStyle/>
          <a:p>
            <a:r>
              <a:rPr lang="ru-RU" sz="4000" dirty="0" smtClean="0"/>
              <a:t/>
            </a:r>
            <a:br>
              <a:rPr lang="ru-RU" sz="4000" dirty="0" smtClean="0"/>
            </a:br>
            <a:r>
              <a:rPr lang="ru-RU" sz="4000" dirty="0">
                <a:solidFill>
                  <a:srgbClr val="7030A0"/>
                </a:solidFill>
              </a:rPr>
              <a:t>Он затейник и проказник,</a:t>
            </a:r>
            <a:r>
              <a:rPr lang="ru-RU" sz="4000" dirty="0" smtClean="0">
                <a:solidFill>
                  <a:srgbClr val="7030A0"/>
                </a:solidFill>
              </a:rPr>
              <a:t/>
            </a:r>
            <a:br>
              <a:rPr lang="ru-RU" sz="4000" dirty="0" smtClean="0">
                <a:solidFill>
                  <a:srgbClr val="7030A0"/>
                </a:solidFill>
              </a:rPr>
            </a:br>
            <a:r>
              <a:rPr lang="ru-RU" sz="4000" dirty="0">
                <a:solidFill>
                  <a:srgbClr val="7030A0"/>
                </a:solidFill>
              </a:rPr>
              <a:t>Только с ним всё время праздник.</a:t>
            </a:r>
            <a:r>
              <a:rPr lang="ru-RU" sz="4000" dirty="0" smtClean="0">
                <a:solidFill>
                  <a:srgbClr val="7030A0"/>
                </a:solidFill>
              </a:rPr>
              <a:t/>
            </a:r>
            <a:br>
              <a:rPr lang="ru-RU" sz="4000" dirty="0" smtClean="0">
                <a:solidFill>
                  <a:srgbClr val="7030A0"/>
                </a:solidFill>
              </a:rPr>
            </a:br>
            <a:r>
              <a:rPr lang="ru-RU" sz="4000" dirty="0">
                <a:solidFill>
                  <a:srgbClr val="7030A0"/>
                </a:solidFill>
              </a:rPr>
              <a:t>И смешно так водит ухом!</a:t>
            </a:r>
            <a:r>
              <a:rPr lang="ru-RU" sz="4000" dirty="0" smtClean="0">
                <a:solidFill>
                  <a:srgbClr val="7030A0"/>
                </a:solidFill>
              </a:rPr>
              <a:t/>
            </a:r>
            <a:br>
              <a:rPr lang="ru-RU" sz="4000" dirty="0" smtClean="0">
                <a:solidFill>
                  <a:srgbClr val="7030A0"/>
                </a:solidFill>
              </a:rPr>
            </a:br>
            <a:r>
              <a:rPr lang="ru-RU" sz="4000" dirty="0">
                <a:solidFill>
                  <a:srgbClr val="7030A0"/>
                </a:solidFill>
              </a:rPr>
              <a:t>Вы узнали </a:t>
            </a:r>
            <a:r>
              <a:rPr lang="ru-RU" sz="4000" dirty="0" smtClean="0">
                <a:solidFill>
                  <a:srgbClr val="7030A0"/>
                </a:solidFill>
              </a:rPr>
              <a:t>..?</a:t>
            </a:r>
            <a:br>
              <a:rPr lang="ru-RU" sz="4000" dirty="0" smtClean="0">
                <a:solidFill>
                  <a:srgbClr val="7030A0"/>
                </a:solidFill>
              </a:rPr>
            </a:br>
            <a:endParaRPr lang="ru-RU" sz="4000" dirty="0">
              <a:solidFill>
                <a:srgbClr val="7030A0"/>
              </a:solidFill>
            </a:endParaRPr>
          </a:p>
        </p:txBody>
      </p:sp>
    </p:spTree>
    <p:extLst>
      <p:ext uri="{BB962C8B-B14F-4D97-AF65-F5344CB8AC3E}">
        <p14:creationId xmlns:p14="http://schemas.microsoft.com/office/powerpoint/2010/main" val="13409945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28384" y="0"/>
            <a:ext cx="658416" cy="6309320"/>
          </a:xfrm>
        </p:spPr>
        <p:txBody>
          <a:bodyPr>
            <a:normAutofit/>
          </a:bodyPr>
          <a:lstStyle/>
          <a:p>
            <a:r>
              <a:rPr lang="ru-RU" dirty="0" smtClean="0">
                <a:solidFill>
                  <a:schemeClr val="accent3">
                    <a:lumMod val="50000"/>
                  </a:schemeClr>
                </a:solidFill>
              </a:rPr>
              <a:t>Винни</a:t>
            </a:r>
            <a:br>
              <a:rPr lang="ru-RU" dirty="0" smtClean="0">
                <a:solidFill>
                  <a:schemeClr val="accent3">
                    <a:lumMod val="50000"/>
                  </a:schemeClr>
                </a:solidFill>
              </a:rPr>
            </a:br>
            <a:r>
              <a:rPr lang="ru-RU" dirty="0" smtClean="0">
                <a:solidFill>
                  <a:schemeClr val="accent3">
                    <a:lumMod val="50000"/>
                  </a:schemeClr>
                </a:solidFill>
              </a:rPr>
              <a:t>  пух</a:t>
            </a:r>
            <a:endParaRPr lang="ru-RU" dirty="0">
              <a:solidFill>
                <a:schemeClr val="accent3">
                  <a:lumMod val="50000"/>
                </a:schemeClr>
              </a:solidFill>
            </a:endParaRPr>
          </a:p>
        </p:txBody>
      </p:sp>
      <p:pic>
        <p:nvPicPr>
          <p:cNvPr id="8194" name="Picture 2" descr="E:\картинки\images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7344816"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06336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522514"/>
          </a:xfrm>
        </p:spPr>
        <p:txBody>
          <a:bodyPr>
            <a:normAutofit/>
          </a:bodyPr>
          <a:lstStyle/>
          <a:p>
            <a:r>
              <a:rPr lang="ru-RU" dirty="0" smtClean="0">
                <a:solidFill>
                  <a:srgbClr val="7030A0"/>
                </a:solidFill>
              </a:rPr>
              <a:t>Вот что Вам скажу, друзья!</a:t>
            </a:r>
            <a:br>
              <a:rPr lang="ru-RU" dirty="0" smtClean="0">
                <a:solidFill>
                  <a:srgbClr val="7030A0"/>
                </a:solidFill>
              </a:rPr>
            </a:br>
            <a:r>
              <a:rPr lang="ru-RU" dirty="0" smtClean="0">
                <a:solidFill>
                  <a:srgbClr val="7030A0"/>
                </a:solidFill>
              </a:rPr>
              <a:t>Я лягушкою была.</a:t>
            </a:r>
            <a:br>
              <a:rPr lang="ru-RU" dirty="0" smtClean="0">
                <a:solidFill>
                  <a:srgbClr val="7030A0"/>
                </a:solidFill>
              </a:rPr>
            </a:br>
            <a:r>
              <a:rPr lang="ru-RU" dirty="0" smtClean="0">
                <a:solidFill>
                  <a:srgbClr val="7030A0"/>
                </a:solidFill>
              </a:rPr>
              <a:t>Если б не Иван – дурак,</a:t>
            </a:r>
            <a:br>
              <a:rPr lang="ru-RU" dirty="0" smtClean="0">
                <a:solidFill>
                  <a:srgbClr val="7030A0"/>
                </a:solidFill>
              </a:rPr>
            </a:br>
            <a:r>
              <a:rPr lang="ru-RU" dirty="0" smtClean="0">
                <a:solidFill>
                  <a:srgbClr val="7030A0"/>
                </a:solidFill>
              </a:rPr>
              <a:t>Быть бы мне лягушкой так.</a:t>
            </a:r>
            <a:endParaRPr lang="ru-RU" dirty="0">
              <a:solidFill>
                <a:srgbClr val="7030A0"/>
              </a:solidFill>
            </a:endParaRPr>
          </a:p>
        </p:txBody>
      </p:sp>
    </p:spTree>
    <p:extLst>
      <p:ext uri="{BB962C8B-B14F-4D97-AF65-F5344CB8AC3E}">
        <p14:creationId xmlns:p14="http://schemas.microsoft.com/office/powerpoint/2010/main" val="1052207361"/>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44408" y="332656"/>
            <a:ext cx="370384" cy="6250706"/>
          </a:xfrm>
        </p:spPr>
        <p:txBody>
          <a:bodyPr>
            <a:noAutofit/>
          </a:bodyPr>
          <a:lstStyle/>
          <a:p>
            <a:r>
              <a:rPr lang="ru-RU" sz="2800" dirty="0" smtClean="0">
                <a:solidFill>
                  <a:schemeClr val="accent4">
                    <a:lumMod val="50000"/>
                  </a:schemeClr>
                </a:solidFill>
              </a:rPr>
              <a:t>Царевна  лягушка</a:t>
            </a:r>
            <a:endParaRPr lang="ru-RU" sz="2800" dirty="0">
              <a:solidFill>
                <a:schemeClr val="accent4">
                  <a:lumMod val="50000"/>
                </a:schemeClr>
              </a:solidFill>
            </a:endParaRPr>
          </a:p>
        </p:txBody>
      </p:sp>
      <p:pic>
        <p:nvPicPr>
          <p:cNvPr id="9218" name="Picture 2" descr="E:\картинки\скачанные файлы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21" y="69928"/>
            <a:ext cx="7849237" cy="6239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16298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4306490"/>
          </a:xfrm>
        </p:spPr>
        <p:txBody>
          <a:bodyPr>
            <a:normAutofit/>
          </a:bodyPr>
          <a:lstStyle/>
          <a:p>
            <a:r>
              <a:rPr lang="ru-RU" dirty="0" smtClean="0">
                <a:solidFill>
                  <a:srgbClr val="7030A0"/>
                </a:solidFill>
              </a:rPr>
              <a:t>Она легко, как по канату,</a:t>
            </a:r>
            <a:br>
              <a:rPr lang="ru-RU" dirty="0" smtClean="0">
                <a:solidFill>
                  <a:srgbClr val="7030A0"/>
                </a:solidFill>
              </a:rPr>
            </a:br>
            <a:r>
              <a:rPr lang="ru-RU" dirty="0" smtClean="0">
                <a:solidFill>
                  <a:srgbClr val="7030A0"/>
                </a:solidFill>
              </a:rPr>
              <a:t>Пройдет по тоненькой верёвочке.</a:t>
            </a:r>
            <a:br>
              <a:rPr lang="ru-RU" dirty="0" smtClean="0">
                <a:solidFill>
                  <a:srgbClr val="7030A0"/>
                </a:solidFill>
              </a:rPr>
            </a:br>
            <a:r>
              <a:rPr lang="ru-RU" dirty="0" smtClean="0">
                <a:solidFill>
                  <a:srgbClr val="7030A0"/>
                </a:solidFill>
              </a:rPr>
              <a:t>Она жила в цветке когда – то.</a:t>
            </a:r>
            <a:br>
              <a:rPr lang="ru-RU" dirty="0" smtClean="0">
                <a:solidFill>
                  <a:srgbClr val="7030A0"/>
                </a:solidFill>
              </a:rPr>
            </a:br>
            <a:r>
              <a:rPr lang="ru-RU" dirty="0" smtClean="0">
                <a:solidFill>
                  <a:srgbClr val="7030A0"/>
                </a:solidFill>
              </a:rPr>
              <a:t>Ну, а зовут её…</a:t>
            </a:r>
            <a:br>
              <a:rPr lang="ru-RU" dirty="0" smtClean="0">
                <a:solidFill>
                  <a:srgbClr val="7030A0"/>
                </a:solidFill>
              </a:rPr>
            </a:br>
            <a:endParaRPr lang="ru-RU" dirty="0">
              <a:solidFill>
                <a:srgbClr val="7030A0"/>
              </a:solidFill>
            </a:endParaRPr>
          </a:p>
        </p:txBody>
      </p:sp>
    </p:spTree>
    <p:extLst>
      <p:ext uri="{BB962C8B-B14F-4D97-AF65-F5344CB8AC3E}">
        <p14:creationId xmlns:p14="http://schemas.microsoft.com/office/powerpoint/2010/main" val="5581134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56376" y="116632"/>
            <a:ext cx="740768" cy="6480720"/>
          </a:xfrm>
        </p:spPr>
        <p:txBody>
          <a:bodyPr>
            <a:normAutofit fontScale="90000"/>
          </a:bodyPr>
          <a:lstStyle/>
          <a:p>
            <a:r>
              <a:rPr lang="ru-RU" dirty="0" err="1" smtClean="0">
                <a:solidFill>
                  <a:schemeClr val="accent6">
                    <a:lumMod val="75000"/>
                  </a:schemeClr>
                </a:solidFill>
              </a:rPr>
              <a:t>Дюймовоч</a:t>
            </a:r>
            <a:r>
              <a:rPr lang="ru-RU" dirty="0" smtClean="0">
                <a:solidFill>
                  <a:schemeClr val="accent6">
                    <a:lumMod val="75000"/>
                  </a:schemeClr>
                </a:solidFill>
              </a:rPr>
              <a:t/>
            </a:r>
            <a:br>
              <a:rPr lang="ru-RU" dirty="0" smtClean="0">
                <a:solidFill>
                  <a:schemeClr val="accent6">
                    <a:lumMod val="75000"/>
                  </a:schemeClr>
                </a:solidFill>
              </a:rPr>
            </a:br>
            <a:r>
              <a:rPr lang="ru-RU" dirty="0" smtClean="0">
                <a:solidFill>
                  <a:schemeClr val="accent6">
                    <a:lumMod val="75000"/>
                  </a:schemeClr>
                </a:solidFill>
              </a:rPr>
              <a:t>ка</a:t>
            </a:r>
            <a:endParaRPr lang="ru-RU" dirty="0">
              <a:solidFill>
                <a:schemeClr val="accent6">
                  <a:lumMod val="75000"/>
                </a:schemeClr>
              </a:solidFill>
            </a:endParaRPr>
          </a:p>
        </p:txBody>
      </p:sp>
      <p:pic>
        <p:nvPicPr>
          <p:cNvPr id="10242" name="Picture 2" descr="E:\картинки\скачанные файлы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7344815"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597064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1520" y="2132856"/>
            <a:ext cx="8229600" cy="2664296"/>
          </a:xfrm>
        </p:spPr>
        <p:txBody>
          <a:bodyPr>
            <a:noAutofit/>
          </a:bodyPr>
          <a:lstStyle/>
          <a:p>
            <a:r>
              <a:rPr lang="ru-RU" dirty="0" smtClean="0">
                <a:solidFill>
                  <a:srgbClr val="7030A0"/>
                </a:solidFill>
              </a:rPr>
              <a:t>Всех на свете он добрей,</a:t>
            </a:r>
            <a:br>
              <a:rPr lang="ru-RU" dirty="0" smtClean="0">
                <a:solidFill>
                  <a:srgbClr val="7030A0"/>
                </a:solidFill>
              </a:rPr>
            </a:br>
            <a:r>
              <a:rPr lang="ru-RU" dirty="0" smtClean="0">
                <a:solidFill>
                  <a:srgbClr val="7030A0"/>
                </a:solidFill>
              </a:rPr>
              <a:t>Лечит он больных зверей,</a:t>
            </a:r>
            <a:br>
              <a:rPr lang="ru-RU" dirty="0" smtClean="0">
                <a:solidFill>
                  <a:srgbClr val="7030A0"/>
                </a:solidFill>
              </a:rPr>
            </a:br>
            <a:r>
              <a:rPr lang="ru-RU" dirty="0" smtClean="0">
                <a:solidFill>
                  <a:srgbClr val="7030A0"/>
                </a:solidFill>
              </a:rPr>
              <a:t>И однажды бегемота</a:t>
            </a:r>
            <a:br>
              <a:rPr lang="ru-RU" dirty="0" smtClean="0">
                <a:solidFill>
                  <a:srgbClr val="7030A0"/>
                </a:solidFill>
              </a:rPr>
            </a:br>
            <a:r>
              <a:rPr lang="ru-RU" dirty="0" smtClean="0">
                <a:solidFill>
                  <a:srgbClr val="7030A0"/>
                </a:solidFill>
              </a:rPr>
              <a:t>Вытащил он из болота.</a:t>
            </a:r>
            <a:br>
              <a:rPr lang="ru-RU" dirty="0" smtClean="0">
                <a:solidFill>
                  <a:srgbClr val="7030A0"/>
                </a:solidFill>
              </a:rPr>
            </a:br>
            <a:r>
              <a:rPr lang="ru-RU" dirty="0" smtClean="0">
                <a:solidFill>
                  <a:srgbClr val="7030A0"/>
                </a:solidFill>
              </a:rPr>
              <a:t>Он известен, знаменит,</a:t>
            </a:r>
            <a:br>
              <a:rPr lang="ru-RU" dirty="0" smtClean="0">
                <a:solidFill>
                  <a:srgbClr val="7030A0"/>
                </a:solidFill>
              </a:rPr>
            </a:br>
            <a:r>
              <a:rPr lang="ru-RU" dirty="0" smtClean="0">
                <a:solidFill>
                  <a:srgbClr val="7030A0"/>
                </a:solidFill>
              </a:rPr>
              <a:t>Это доктор…</a:t>
            </a:r>
            <a:br>
              <a:rPr lang="ru-RU" dirty="0" smtClean="0">
                <a:solidFill>
                  <a:srgbClr val="7030A0"/>
                </a:solidFill>
              </a:rPr>
            </a:br>
            <a:endParaRPr lang="ru-RU" dirty="0">
              <a:solidFill>
                <a:srgbClr val="7030A0"/>
              </a:solidFill>
            </a:endParaRPr>
          </a:p>
        </p:txBody>
      </p:sp>
    </p:spTree>
    <p:extLst>
      <p:ext uri="{BB962C8B-B14F-4D97-AF65-F5344CB8AC3E}">
        <p14:creationId xmlns:p14="http://schemas.microsoft.com/office/powerpoint/2010/main" val="39916952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386610"/>
          </a:xfrm>
        </p:spPr>
        <p:txBody>
          <a:bodyPr>
            <a:normAutofit fontScale="90000"/>
          </a:bodyPr>
          <a:lstStyle/>
          <a:p>
            <a:r>
              <a:rPr lang="ru-RU" sz="3200" dirty="0" smtClean="0">
                <a:solidFill>
                  <a:srgbClr val="7030A0"/>
                </a:solidFill>
              </a:rPr>
              <a:t>Он дружок не только детям,</a:t>
            </a:r>
            <a:br>
              <a:rPr lang="ru-RU" sz="3200" dirty="0" smtClean="0">
                <a:solidFill>
                  <a:srgbClr val="7030A0"/>
                </a:solidFill>
              </a:rPr>
            </a:br>
            <a:r>
              <a:rPr lang="ru-RU" sz="3200" dirty="0" smtClean="0">
                <a:solidFill>
                  <a:srgbClr val="7030A0"/>
                </a:solidFill>
              </a:rPr>
              <a:t>Он живое существо,</a:t>
            </a:r>
            <a:br>
              <a:rPr lang="ru-RU" sz="3200" dirty="0" smtClean="0">
                <a:solidFill>
                  <a:srgbClr val="7030A0"/>
                </a:solidFill>
              </a:rPr>
            </a:br>
            <a:r>
              <a:rPr lang="ru-RU" sz="3200" dirty="0" smtClean="0">
                <a:solidFill>
                  <a:srgbClr val="7030A0"/>
                </a:solidFill>
              </a:rPr>
              <a:t>Но таких на белом свете</a:t>
            </a:r>
            <a:br>
              <a:rPr lang="ru-RU" sz="3200" dirty="0" smtClean="0">
                <a:solidFill>
                  <a:srgbClr val="7030A0"/>
                </a:solidFill>
              </a:rPr>
            </a:br>
            <a:r>
              <a:rPr lang="ru-RU" sz="3200" dirty="0" smtClean="0">
                <a:solidFill>
                  <a:srgbClr val="7030A0"/>
                </a:solidFill>
              </a:rPr>
              <a:t>Больше нет ни одного.</a:t>
            </a:r>
            <a:br>
              <a:rPr lang="ru-RU" sz="3200" dirty="0" smtClean="0">
                <a:solidFill>
                  <a:srgbClr val="7030A0"/>
                </a:solidFill>
              </a:rPr>
            </a:br>
            <a:r>
              <a:rPr lang="ru-RU" sz="3200" dirty="0" smtClean="0">
                <a:solidFill>
                  <a:srgbClr val="7030A0"/>
                </a:solidFill>
              </a:rPr>
              <a:t>Потому что он не птица,</a:t>
            </a:r>
            <a:br>
              <a:rPr lang="ru-RU" sz="3200" dirty="0" smtClean="0">
                <a:solidFill>
                  <a:srgbClr val="7030A0"/>
                </a:solidFill>
              </a:rPr>
            </a:br>
            <a:r>
              <a:rPr lang="ru-RU" sz="3200" dirty="0" smtClean="0">
                <a:solidFill>
                  <a:srgbClr val="7030A0"/>
                </a:solidFill>
              </a:rPr>
              <a:t>Не тигренок, не синица,</a:t>
            </a:r>
            <a:br>
              <a:rPr lang="ru-RU" sz="3200" dirty="0" smtClean="0">
                <a:solidFill>
                  <a:srgbClr val="7030A0"/>
                </a:solidFill>
              </a:rPr>
            </a:br>
            <a:r>
              <a:rPr lang="ru-RU" sz="3200" dirty="0" smtClean="0">
                <a:solidFill>
                  <a:srgbClr val="7030A0"/>
                </a:solidFill>
              </a:rPr>
              <a:t>Не котенок, не щенок,</a:t>
            </a:r>
            <a:br>
              <a:rPr lang="ru-RU" sz="3200" dirty="0" smtClean="0">
                <a:solidFill>
                  <a:srgbClr val="7030A0"/>
                </a:solidFill>
              </a:rPr>
            </a:br>
            <a:r>
              <a:rPr lang="ru-RU" sz="3200" dirty="0" smtClean="0">
                <a:solidFill>
                  <a:srgbClr val="7030A0"/>
                </a:solidFill>
              </a:rPr>
              <a:t>Не волчонок, не сурок.</a:t>
            </a:r>
            <a:br>
              <a:rPr lang="ru-RU" sz="3200" dirty="0" smtClean="0">
                <a:solidFill>
                  <a:srgbClr val="7030A0"/>
                </a:solidFill>
              </a:rPr>
            </a:br>
            <a:r>
              <a:rPr lang="ru-RU" sz="3200" dirty="0" smtClean="0">
                <a:solidFill>
                  <a:srgbClr val="7030A0"/>
                </a:solidFill>
              </a:rPr>
              <a:t>Но заснята для кино</a:t>
            </a:r>
            <a:br>
              <a:rPr lang="ru-RU" sz="3200" dirty="0" smtClean="0">
                <a:solidFill>
                  <a:srgbClr val="7030A0"/>
                </a:solidFill>
              </a:rPr>
            </a:br>
            <a:r>
              <a:rPr lang="ru-RU" sz="3200" dirty="0" smtClean="0">
                <a:solidFill>
                  <a:srgbClr val="7030A0"/>
                </a:solidFill>
              </a:rPr>
              <a:t>И известна нам давно</a:t>
            </a:r>
            <a:br>
              <a:rPr lang="ru-RU" sz="3200" dirty="0" smtClean="0">
                <a:solidFill>
                  <a:srgbClr val="7030A0"/>
                </a:solidFill>
              </a:rPr>
            </a:br>
            <a:r>
              <a:rPr lang="ru-RU" sz="3200" dirty="0" smtClean="0">
                <a:solidFill>
                  <a:srgbClr val="7030A0"/>
                </a:solidFill>
              </a:rPr>
              <a:t>Эта милая мордашка,</a:t>
            </a:r>
            <a:br>
              <a:rPr lang="ru-RU" sz="3200" dirty="0" smtClean="0">
                <a:solidFill>
                  <a:srgbClr val="7030A0"/>
                </a:solidFill>
              </a:rPr>
            </a:br>
            <a:r>
              <a:rPr lang="ru-RU" sz="3200" dirty="0" smtClean="0">
                <a:solidFill>
                  <a:srgbClr val="7030A0"/>
                </a:solidFill>
              </a:rPr>
              <a:t>А зовется…</a:t>
            </a:r>
            <a:endParaRPr lang="ru-RU" sz="3200" dirty="0">
              <a:solidFill>
                <a:srgbClr val="7030A0"/>
              </a:solidFill>
            </a:endParaRPr>
          </a:p>
        </p:txBody>
      </p:sp>
    </p:spTree>
    <p:extLst>
      <p:ext uri="{BB962C8B-B14F-4D97-AF65-F5344CB8AC3E}">
        <p14:creationId xmlns:p14="http://schemas.microsoft.com/office/powerpoint/2010/main" val="1713907386"/>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72400" y="260648"/>
            <a:ext cx="668760" cy="6192688"/>
          </a:xfrm>
        </p:spPr>
        <p:txBody>
          <a:bodyPr/>
          <a:lstStyle/>
          <a:p>
            <a:r>
              <a:rPr lang="ru-RU" dirty="0" smtClean="0">
                <a:solidFill>
                  <a:schemeClr val="accent5">
                    <a:lumMod val="75000"/>
                  </a:schemeClr>
                </a:solidFill>
              </a:rPr>
              <a:t>чебурашка</a:t>
            </a:r>
            <a:endParaRPr lang="ru-RU" dirty="0">
              <a:solidFill>
                <a:schemeClr val="accent5">
                  <a:lumMod val="75000"/>
                </a:schemeClr>
              </a:solidFill>
            </a:endParaRPr>
          </a:p>
        </p:txBody>
      </p:sp>
      <p:pic>
        <p:nvPicPr>
          <p:cNvPr id="11266" name="Picture 2" descr="E:\картинки\скачанные файлы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0648"/>
            <a:ext cx="7344816" cy="619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014223"/>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06490"/>
          </a:xfrm>
        </p:spPr>
        <p:txBody>
          <a:bodyPr>
            <a:normAutofit/>
          </a:bodyPr>
          <a:lstStyle/>
          <a:p>
            <a:r>
              <a:rPr lang="ru-RU" dirty="0" smtClean="0">
                <a:solidFill>
                  <a:srgbClr val="7030A0"/>
                </a:solidFill>
              </a:rPr>
              <a:t>А посуда вперёд и вперёд</a:t>
            </a:r>
            <a:br>
              <a:rPr lang="ru-RU" dirty="0" smtClean="0">
                <a:solidFill>
                  <a:srgbClr val="7030A0"/>
                </a:solidFill>
              </a:rPr>
            </a:br>
            <a:r>
              <a:rPr lang="ru-RU" dirty="0" smtClean="0">
                <a:solidFill>
                  <a:srgbClr val="7030A0"/>
                </a:solidFill>
              </a:rPr>
              <a:t>По полям , по болотам идёт,</a:t>
            </a:r>
            <a:br>
              <a:rPr lang="ru-RU" dirty="0" smtClean="0">
                <a:solidFill>
                  <a:srgbClr val="7030A0"/>
                </a:solidFill>
              </a:rPr>
            </a:br>
            <a:r>
              <a:rPr lang="ru-RU" dirty="0" smtClean="0">
                <a:solidFill>
                  <a:srgbClr val="7030A0"/>
                </a:solidFill>
              </a:rPr>
              <a:t>И чайник сказал утюгу</a:t>
            </a:r>
            <a:br>
              <a:rPr lang="ru-RU" dirty="0" smtClean="0">
                <a:solidFill>
                  <a:srgbClr val="7030A0"/>
                </a:solidFill>
              </a:rPr>
            </a:br>
            <a:r>
              <a:rPr lang="ru-RU" dirty="0" smtClean="0">
                <a:solidFill>
                  <a:srgbClr val="7030A0"/>
                </a:solidFill>
              </a:rPr>
              <a:t>- Я больше идти не могу</a:t>
            </a:r>
            <a:endParaRPr lang="ru-RU" dirty="0">
              <a:solidFill>
                <a:srgbClr val="7030A0"/>
              </a:solidFill>
            </a:endParaRPr>
          </a:p>
        </p:txBody>
      </p:sp>
    </p:spTree>
    <p:extLst>
      <p:ext uri="{BB962C8B-B14F-4D97-AF65-F5344CB8AC3E}">
        <p14:creationId xmlns:p14="http://schemas.microsoft.com/office/powerpoint/2010/main" val="3065661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0392" y="620688"/>
            <a:ext cx="740768" cy="5112568"/>
          </a:xfrm>
        </p:spPr>
        <p:txBody>
          <a:bodyPr>
            <a:noAutofit/>
          </a:bodyPr>
          <a:lstStyle/>
          <a:p>
            <a:r>
              <a:rPr lang="ru-RU" sz="3200" dirty="0" smtClean="0">
                <a:solidFill>
                  <a:srgbClr val="FFFF00"/>
                </a:solidFill>
              </a:rPr>
              <a:t>Фе</a:t>
            </a:r>
            <a:br>
              <a:rPr lang="ru-RU" sz="3200" dirty="0" smtClean="0">
                <a:solidFill>
                  <a:srgbClr val="FFFF00"/>
                </a:solidFill>
              </a:rPr>
            </a:br>
            <a:r>
              <a:rPr lang="ru-RU" sz="3200" dirty="0" smtClean="0">
                <a:solidFill>
                  <a:srgbClr val="FFFF00"/>
                </a:solidFill>
              </a:rPr>
              <a:t>д</a:t>
            </a:r>
            <a:br>
              <a:rPr lang="ru-RU" sz="3200" dirty="0" smtClean="0">
                <a:solidFill>
                  <a:srgbClr val="FFFF00"/>
                </a:solidFill>
              </a:rPr>
            </a:br>
            <a:r>
              <a:rPr lang="ru-RU" sz="3200" dirty="0" smtClean="0">
                <a:solidFill>
                  <a:srgbClr val="FFFF00"/>
                </a:solidFill>
              </a:rPr>
              <a:t>о</a:t>
            </a:r>
            <a:br>
              <a:rPr lang="ru-RU" sz="3200" dirty="0" smtClean="0">
                <a:solidFill>
                  <a:srgbClr val="FFFF00"/>
                </a:solidFill>
              </a:rPr>
            </a:br>
            <a:r>
              <a:rPr lang="ru-RU" sz="3200" dirty="0" smtClean="0">
                <a:solidFill>
                  <a:srgbClr val="FFFF00"/>
                </a:solidFill>
              </a:rPr>
              <a:t>р</a:t>
            </a:r>
            <a:br>
              <a:rPr lang="ru-RU" sz="3200" dirty="0" smtClean="0">
                <a:solidFill>
                  <a:srgbClr val="FFFF00"/>
                </a:solidFill>
              </a:rPr>
            </a:br>
            <a:r>
              <a:rPr lang="ru-RU" sz="3200" dirty="0" smtClean="0">
                <a:solidFill>
                  <a:srgbClr val="FFFF00"/>
                </a:solidFill>
              </a:rPr>
              <a:t>и</a:t>
            </a:r>
            <a:br>
              <a:rPr lang="ru-RU" sz="3200" dirty="0" smtClean="0">
                <a:solidFill>
                  <a:srgbClr val="FFFF00"/>
                </a:solidFill>
              </a:rPr>
            </a:br>
            <a:r>
              <a:rPr lang="ru-RU" sz="3200" dirty="0" smtClean="0">
                <a:solidFill>
                  <a:srgbClr val="FFFF00"/>
                </a:solidFill>
              </a:rPr>
              <a:t>н</a:t>
            </a:r>
            <a:br>
              <a:rPr lang="ru-RU" sz="3200" dirty="0" smtClean="0">
                <a:solidFill>
                  <a:srgbClr val="FFFF00"/>
                </a:solidFill>
              </a:rPr>
            </a:br>
            <a:r>
              <a:rPr lang="ru-RU" sz="3200" dirty="0" smtClean="0">
                <a:solidFill>
                  <a:srgbClr val="FFFF00"/>
                </a:solidFill>
              </a:rPr>
              <a:t>о</a:t>
            </a:r>
            <a:br>
              <a:rPr lang="ru-RU" sz="3200" dirty="0" smtClean="0">
                <a:solidFill>
                  <a:srgbClr val="FFFF00"/>
                </a:solidFill>
              </a:rPr>
            </a:br>
            <a:r>
              <a:rPr lang="ru-RU" sz="3200" dirty="0" smtClean="0">
                <a:solidFill>
                  <a:srgbClr val="FFFF00"/>
                </a:solidFill>
              </a:rPr>
              <a:t/>
            </a:r>
            <a:br>
              <a:rPr lang="ru-RU" sz="3200" dirty="0" smtClean="0">
                <a:solidFill>
                  <a:srgbClr val="FFFF00"/>
                </a:solidFill>
              </a:rPr>
            </a:br>
            <a:r>
              <a:rPr lang="ru-RU" sz="3200" dirty="0" smtClean="0">
                <a:solidFill>
                  <a:srgbClr val="FFFF00"/>
                </a:solidFill>
              </a:rPr>
              <a:t>г</a:t>
            </a:r>
            <a:br>
              <a:rPr lang="ru-RU" sz="3200" dirty="0" smtClean="0">
                <a:solidFill>
                  <a:srgbClr val="FFFF00"/>
                </a:solidFill>
              </a:rPr>
            </a:br>
            <a:r>
              <a:rPr lang="ru-RU" sz="3200" dirty="0" smtClean="0">
                <a:solidFill>
                  <a:srgbClr val="FFFF00"/>
                </a:solidFill>
              </a:rPr>
              <a:t>о</a:t>
            </a:r>
            <a:br>
              <a:rPr lang="ru-RU" sz="3200" dirty="0" smtClean="0">
                <a:solidFill>
                  <a:srgbClr val="FFFF00"/>
                </a:solidFill>
              </a:rPr>
            </a:br>
            <a:r>
              <a:rPr lang="ru-RU" sz="3200" dirty="0" smtClean="0">
                <a:solidFill>
                  <a:srgbClr val="FFFF00"/>
                </a:solidFill>
              </a:rPr>
              <a:t>р</a:t>
            </a:r>
            <a:br>
              <a:rPr lang="ru-RU" sz="3200" dirty="0" smtClean="0">
                <a:solidFill>
                  <a:srgbClr val="FFFF00"/>
                </a:solidFill>
              </a:rPr>
            </a:br>
            <a:r>
              <a:rPr lang="ru-RU" sz="3200" dirty="0" smtClean="0">
                <a:solidFill>
                  <a:srgbClr val="FFFF00"/>
                </a:solidFill>
              </a:rPr>
              <a:t>е</a:t>
            </a:r>
            <a:endParaRPr lang="ru-RU" sz="3200" dirty="0">
              <a:solidFill>
                <a:srgbClr val="FFFF00"/>
              </a:solidFill>
            </a:endParaRPr>
          </a:p>
        </p:txBody>
      </p:sp>
      <p:pic>
        <p:nvPicPr>
          <p:cNvPr id="12290" name="Picture 2" descr="E:\картинки\скачанные файлы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6672"/>
            <a:ext cx="7344816" cy="5832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61318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62474"/>
          </a:xfrm>
        </p:spPr>
        <p:txBody>
          <a:bodyPr>
            <a:normAutofit/>
          </a:bodyPr>
          <a:lstStyle/>
          <a:p>
            <a:r>
              <a:rPr lang="ru-RU" dirty="0" smtClean="0">
                <a:solidFill>
                  <a:srgbClr val="7030A0"/>
                </a:solidFill>
              </a:rPr>
              <a:t>Веселится народ -  </a:t>
            </a:r>
            <a:br>
              <a:rPr lang="ru-RU" dirty="0" smtClean="0">
                <a:solidFill>
                  <a:srgbClr val="7030A0"/>
                </a:solidFill>
              </a:rPr>
            </a:br>
            <a:r>
              <a:rPr lang="ru-RU" dirty="0" smtClean="0">
                <a:solidFill>
                  <a:srgbClr val="7030A0"/>
                </a:solidFill>
              </a:rPr>
              <a:t>Муха замуж идёт,</a:t>
            </a:r>
            <a:br>
              <a:rPr lang="ru-RU" dirty="0" smtClean="0">
                <a:solidFill>
                  <a:srgbClr val="7030A0"/>
                </a:solidFill>
              </a:rPr>
            </a:br>
            <a:r>
              <a:rPr lang="ru-RU" dirty="0" smtClean="0">
                <a:solidFill>
                  <a:srgbClr val="7030A0"/>
                </a:solidFill>
              </a:rPr>
              <a:t>За лихого, удалого</a:t>
            </a:r>
            <a:br>
              <a:rPr lang="ru-RU" dirty="0" smtClean="0">
                <a:solidFill>
                  <a:srgbClr val="7030A0"/>
                </a:solidFill>
              </a:rPr>
            </a:br>
            <a:r>
              <a:rPr lang="ru-RU" dirty="0" smtClean="0">
                <a:solidFill>
                  <a:srgbClr val="7030A0"/>
                </a:solidFill>
              </a:rPr>
              <a:t>Молодого комара</a:t>
            </a:r>
            <a:endParaRPr lang="ru-RU" dirty="0">
              <a:solidFill>
                <a:srgbClr val="7030A0"/>
              </a:solidFill>
            </a:endParaRPr>
          </a:p>
        </p:txBody>
      </p:sp>
    </p:spTree>
    <p:extLst>
      <p:ext uri="{BB962C8B-B14F-4D97-AF65-F5344CB8AC3E}">
        <p14:creationId xmlns:p14="http://schemas.microsoft.com/office/powerpoint/2010/main" val="22796648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56376" y="0"/>
            <a:ext cx="730424" cy="6309320"/>
          </a:xfrm>
        </p:spPr>
        <p:txBody>
          <a:bodyPr>
            <a:normAutofit fontScale="90000"/>
          </a:bodyPr>
          <a:lstStyle/>
          <a:p>
            <a:r>
              <a:rPr lang="ru-RU" sz="3600" dirty="0" err="1" smtClean="0">
                <a:solidFill>
                  <a:schemeClr val="accent6">
                    <a:lumMod val="75000"/>
                  </a:schemeClr>
                </a:solidFill>
              </a:rPr>
              <a:t>Му</a:t>
            </a:r>
            <a:r>
              <a:rPr lang="ru-RU" sz="3600" dirty="0" smtClean="0">
                <a:solidFill>
                  <a:schemeClr val="accent6">
                    <a:lumMod val="75000"/>
                  </a:schemeClr>
                </a:solidFill>
              </a:rPr>
              <a:t/>
            </a:r>
            <a:br>
              <a:rPr lang="ru-RU" sz="3600" dirty="0" smtClean="0">
                <a:solidFill>
                  <a:schemeClr val="accent6">
                    <a:lumMod val="75000"/>
                  </a:schemeClr>
                </a:solidFill>
              </a:rPr>
            </a:br>
            <a:r>
              <a:rPr lang="ru-RU" sz="3600" dirty="0" smtClean="0">
                <a:solidFill>
                  <a:schemeClr val="accent6">
                    <a:lumMod val="75000"/>
                  </a:schemeClr>
                </a:solidFill>
              </a:rPr>
              <a:t>х</a:t>
            </a:r>
            <a:br>
              <a:rPr lang="ru-RU" sz="3600" dirty="0" smtClean="0">
                <a:solidFill>
                  <a:schemeClr val="accent6">
                    <a:lumMod val="75000"/>
                  </a:schemeClr>
                </a:solidFill>
              </a:rPr>
            </a:br>
            <a:r>
              <a:rPr lang="ru-RU" sz="3600" dirty="0" smtClean="0">
                <a:solidFill>
                  <a:schemeClr val="accent6">
                    <a:lumMod val="75000"/>
                  </a:schemeClr>
                </a:solidFill>
              </a:rPr>
              <a:t>а </a:t>
            </a:r>
            <a:br>
              <a:rPr lang="ru-RU" sz="3600" dirty="0" smtClean="0">
                <a:solidFill>
                  <a:schemeClr val="accent6">
                    <a:lumMod val="75000"/>
                  </a:schemeClr>
                </a:solidFill>
              </a:rPr>
            </a:br>
            <a:r>
              <a:rPr lang="ru-RU" sz="3600" dirty="0">
                <a:solidFill>
                  <a:schemeClr val="accent6">
                    <a:lumMod val="75000"/>
                  </a:schemeClr>
                </a:solidFill>
              </a:rPr>
              <a:t/>
            </a:r>
            <a:br>
              <a:rPr lang="ru-RU" sz="3600" dirty="0">
                <a:solidFill>
                  <a:schemeClr val="accent6">
                    <a:lumMod val="75000"/>
                  </a:schemeClr>
                </a:solidFill>
              </a:rPr>
            </a:br>
            <a:r>
              <a:rPr lang="ru-RU" sz="3600" dirty="0" smtClean="0">
                <a:solidFill>
                  <a:schemeClr val="accent6">
                    <a:lumMod val="75000"/>
                  </a:schemeClr>
                </a:solidFill>
              </a:rPr>
              <a:t>ц</a:t>
            </a:r>
            <a:br>
              <a:rPr lang="ru-RU" sz="3600" dirty="0" smtClean="0">
                <a:solidFill>
                  <a:schemeClr val="accent6">
                    <a:lumMod val="75000"/>
                  </a:schemeClr>
                </a:solidFill>
              </a:rPr>
            </a:br>
            <a:r>
              <a:rPr lang="ru-RU" sz="3600" dirty="0" smtClean="0">
                <a:solidFill>
                  <a:schemeClr val="accent6">
                    <a:lumMod val="75000"/>
                  </a:schemeClr>
                </a:solidFill>
              </a:rPr>
              <a:t>о</a:t>
            </a:r>
            <a:br>
              <a:rPr lang="ru-RU" sz="3600" dirty="0" smtClean="0">
                <a:solidFill>
                  <a:schemeClr val="accent6">
                    <a:lumMod val="75000"/>
                  </a:schemeClr>
                </a:solidFill>
              </a:rPr>
            </a:br>
            <a:r>
              <a:rPr lang="ru-RU" sz="3600" dirty="0" smtClean="0">
                <a:solidFill>
                  <a:schemeClr val="accent6">
                    <a:lumMod val="75000"/>
                  </a:schemeClr>
                </a:solidFill>
              </a:rPr>
              <a:t>к</a:t>
            </a:r>
            <a:br>
              <a:rPr lang="ru-RU" sz="3600" dirty="0" smtClean="0">
                <a:solidFill>
                  <a:schemeClr val="accent6">
                    <a:lumMod val="75000"/>
                  </a:schemeClr>
                </a:solidFill>
              </a:rPr>
            </a:br>
            <a:r>
              <a:rPr lang="ru-RU" sz="3600" dirty="0" smtClean="0">
                <a:solidFill>
                  <a:schemeClr val="accent6">
                    <a:lumMod val="75000"/>
                  </a:schemeClr>
                </a:solidFill>
              </a:rPr>
              <a:t>а</a:t>
            </a:r>
            <a:br>
              <a:rPr lang="ru-RU" sz="3600" dirty="0" smtClean="0">
                <a:solidFill>
                  <a:schemeClr val="accent6">
                    <a:lumMod val="75000"/>
                  </a:schemeClr>
                </a:solidFill>
              </a:rPr>
            </a:br>
            <a:r>
              <a:rPr lang="ru-RU" sz="3600" dirty="0" smtClean="0">
                <a:solidFill>
                  <a:schemeClr val="accent6">
                    <a:lumMod val="75000"/>
                  </a:schemeClr>
                </a:solidFill>
              </a:rPr>
              <a:t>т</a:t>
            </a:r>
            <a:br>
              <a:rPr lang="ru-RU" sz="3600" dirty="0" smtClean="0">
                <a:solidFill>
                  <a:schemeClr val="accent6">
                    <a:lumMod val="75000"/>
                  </a:schemeClr>
                </a:solidFill>
              </a:rPr>
            </a:br>
            <a:r>
              <a:rPr lang="ru-RU" sz="3600" dirty="0" smtClean="0">
                <a:solidFill>
                  <a:schemeClr val="accent6">
                    <a:lumMod val="75000"/>
                  </a:schemeClr>
                </a:solidFill>
              </a:rPr>
              <a:t>у</a:t>
            </a:r>
            <a:br>
              <a:rPr lang="ru-RU" sz="3600" dirty="0" smtClean="0">
                <a:solidFill>
                  <a:schemeClr val="accent6">
                    <a:lumMod val="75000"/>
                  </a:schemeClr>
                </a:solidFill>
              </a:rPr>
            </a:br>
            <a:r>
              <a:rPr lang="ru-RU" sz="3600" dirty="0" smtClean="0">
                <a:solidFill>
                  <a:schemeClr val="accent6">
                    <a:lumMod val="75000"/>
                  </a:schemeClr>
                </a:solidFill>
              </a:rPr>
              <a:t>х</a:t>
            </a:r>
            <a:br>
              <a:rPr lang="ru-RU" sz="3600" dirty="0" smtClean="0">
                <a:solidFill>
                  <a:schemeClr val="accent6">
                    <a:lumMod val="75000"/>
                  </a:schemeClr>
                </a:solidFill>
              </a:rPr>
            </a:br>
            <a:r>
              <a:rPr lang="ru-RU" sz="3600" dirty="0" smtClean="0">
                <a:solidFill>
                  <a:schemeClr val="accent6">
                    <a:lumMod val="75000"/>
                  </a:schemeClr>
                </a:solidFill>
              </a:rPr>
              <a:t>а</a:t>
            </a:r>
            <a:endParaRPr lang="ru-RU" sz="3600" dirty="0">
              <a:solidFill>
                <a:schemeClr val="accent6">
                  <a:lumMod val="75000"/>
                </a:schemeClr>
              </a:solidFill>
            </a:endParaRPr>
          </a:p>
        </p:txBody>
      </p:sp>
      <p:pic>
        <p:nvPicPr>
          <p:cNvPr id="13314" name="Picture 2" descr="E:\картинки\скачанные файлы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0"/>
            <a:ext cx="6336704" cy="666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46127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58418"/>
          </a:xfrm>
        </p:spPr>
        <p:txBody>
          <a:bodyPr>
            <a:normAutofit/>
          </a:bodyPr>
          <a:lstStyle/>
          <a:p>
            <a:r>
              <a:rPr lang="ru-RU" dirty="0" smtClean="0">
                <a:solidFill>
                  <a:srgbClr val="7030A0"/>
                </a:solidFill>
              </a:rPr>
              <a:t>Сказочный я элемент,</a:t>
            </a:r>
            <a:br>
              <a:rPr lang="ru-RU" dirty="0" smtClean="0">
                <a:solidFill>
                  <a:srgbClr val="7030A0"/>
                </a:solidFill>
              </a:rPr>
            </a:br>
            <a:r>
              <a:rPr lang="ru-RU" dirty="0" smtClean="0">
                <a:solidFill>
                  <a:srgbClr val="7030A0"/>
                </a:solidFill>
              </a:rPr>
              <a:t>У меня есть документ.</a:t>
            </a:r>
            <a:br>
              <a:rPr lang="ru-RU" dirty="0" smtClean="0">
                <a:solidFill>
                  <a:srgbClr val="7030A0"/>
                </a:solidFill>
              </a:rPr>
            </a:br>
            <a:r>
              <a:rPr lang="ru-RU" dirty="0" smtClean="0">
                <a:solidFill>
                  <a:srgbClr val="7030A0"/>
                </a:solidFill>
              </a:rPr>
              <a:t>На метле своей летаю</a:t>
            </a:r>
            <a:br>
              <a:rPr lang="ru-RU" dirty="0" smtClean="0">
                <a:solidFill>
                  <a:srgbClr val="7030A0"/>
                </a:solidFill>
              </a:rPr>
            </a:br>
            <a:r>
              <a:rPr lang="ru-RU" dirty="0" smtClean="0">
                <a:solidFill>
                  <a:srgbClr val="7030A0"/>
                </a:solidFill>
              </a:rPr>
              <a:t>И детишек я пугаю</a:t>
            </a:r>
            <a:endParaRPr lang="ru-RU" dirty="0">
              <a:solidFill>
                <a:srgbClr val="7030A0"/>
              </a:solidFill>
            </a:endParaRPr>
          </a:p>
        </p:txBody>
      </p:sp>
    </p:spTree>
    <p:extLst>
      <p:ext uri="{BB962C8B-B14F-4D97-AF65-F5344CB8AC3E}">
        <p14:creationId xmlns:p14="http://schemas.microsoft.com/office/powerpoint/2010/main" val="3666798709"/>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28384" y="404664"/>
            <a:ext cx="586408" cy="5458618"/>
          </a:xfrm>
        </p:spPr>
        <p:txBody>
          <a:bodyPr/>
          <a:lstStyle/>
          <a:p>
            <a:r>
              <a:rPr lang="ru-RU" dirty="0" smtClean="0">
                <a:solidFill>
                  <a:schemeClr val="accent5">
                    <a:lumMod val="75000"/>
                  </a:schemeClr>
                </a:solidFill>
              </a:rPr>
              <a:t>Баба</a:t>
            </a:r>
            <a:r>
              <a:rPr lang="ru-RU" dirty="0" smtClean="0"/>
              <a:t/>
            </a:r>
            <a:br>
              <a:rPr lang="ru-RU" dirty="0" smtClean="0"/>
            </a:br>
            <a:r>
              <a:rPr lang="ru-RU" dirty="0" smtClean="0"/>
              <a:t/>
            </a:r>
            <a:br>
              <a:rPr lang="ru-RU" dirty="0" smtClean="0"/>
            </a:br>
            <a:r>
              <a:rPr lang="ru-RU" dirty="0" smtClean="0">
                <a:solidFill>
                  <a:schemeClr val="bg2">
                    <a:lumMod val="50000"/>
                  </a:schemeClr>
                </a:solidFill>
              </a:rPr>
              <a:t>Яга</a:t>
            </a:r>
            <a:endParaRPr lang="ru-RU" dirty="0">
              <a:solidFill>
                <a:schemeClr val="bg2">
                  <a:lumMod val="50000"/>
                </a:schemeClr>
              </a:solidFill>
            </a:endParaRPr>
          </a:p>
        </p:txBody>
      </p:sp>
      <p:pic>
        <p:nvPicPr>
          <p:cNvPr id="14338" name="Picture 2" descr="E:\картинки\скачанные файлы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7272808"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098913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8229600" cy="4666530"/>
          </a:xfrm>
        </p:spPr>
        <p:txBody>
          <a:bodyPr>
            <a:normAutofit/>
          </a:bodyPr>
          <a:lstStyle/>
          <a:p>
            <a:r>
              <a:rPr lang="ru-RU" dirty="0" smtClean="0">
                <a:solidFill>
                  <a:srgbClr val="7030A0"/>
                </a:solidFill>
              </a:rPr>
              <a:t>Смерть его на игле</a:t>
            </a:r>
            <a:br>
              <a:rPr lang="ru-RU" dirty="0" smtClean="0">
                <a:solidFill>
                  <a:srgbClr val="7030A0"/>
                </a:solidFill>
              </a:rPr>
            </a:br>
            <a:r>
              <a:rPr lang="ru-RU" dirty="0" smtClean="0">
                <a:solidFill>
                  <a:srgbClr val="7030A0"/>
                </a:solidFill>
              </a:rPr>
              <a:t>В секунду лежит на земле</a:t>
            </a:r>
            <a:br>
              <a:rPr lang="ru-RU" dirty="0" smtClean="0">
                <a:solidFill>
                  <a:srgbClr val="7030A0"/>
                </a:solidFill>
              </a:rPr>
            </a:br>
            <a:r>
              <a:rPr lang="ru-RU" dirty="0" smtClean="0">
                <a:solidFill>
                  <a:srgbClr val="7030A0"/>
                </a:solidFill>
              </a:rPr>
              <a:t>Никого, чем он нет злей </a:t>
            </a:r>
            <a:br>
              <a:rPr lang="ru-RU" dirty="0" smtClean="0">
                <a:solidFill>
                  <a:srgbClr val="7030A0"/>
                </a:solidFill>
              </a:rPr>
            </a:br>
            <a:r>
              <a:rPr lang="ru-RU" dirty="0" smtClean="0">
                <a:solidFill>
                  <a:srgbClr val="7030A0"/>
                </a:solidFill>
              </a:rPr>
              <a:t>Как зовут его? </a:t>
            </a:r>
            <a:endParaRPr lang="ru-RU" dirty="0">
              <a:solidFill>
                <a:srgbClr val="7030A0"/>
              </a:solidFill>
            </a:endParaRPr>
          </a:p>
        </p:txBody>
      </p:sp>
    </p:spTree>
    <p:extLst>
      <p:ext uri="{BB962C8B-B14F-4D97-AF65-F5344CB8AC3E}">
        <p14:creationId xmlns:p14="http://schemas.microsoft.com/office/powerpoint/2010/main" val="41336637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0392" y="274638"/>
            <a:ext cx="586408" cy="5314602"/>
          </a:xfrm>
        </p:spPr>
        <p:txBody>
          <a:bodyPr/>
          <a:lstStyle/>
          <a:p>
            <a:r>
              <a:rPr lang="ru-RU" dirty="0" err="1" smtClean="0">
                <a:solidFill>
                  <a:schemeClr val="accent5">
                    <a:lumMod val="50000"/>
                  </a:schemeClr>
                </a:solidFill>
              </a:rPr>
              <a:t>кащей</a:t>
            </a:r>
            <a:endParaRPr lang="ru-RU" dirty="0">
              <a:solidFill>
                <a:schemeClr val="accent5">
                  <a:lumMod val="50000"/>
                </a:schemeClr>
              </a:solidFill>
            </a:endParaRPr>
          </a:p>
        </p:txBody>
      </p:sp>
      <p:pic>
        <p:nvPicPr>
          <p:cNvPr id="15362" name="Picture 2" descr="E:\картинки\images (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7488832"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91915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картинки\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0648"/>
            <a:ext cx="7560840" cy="6264696"/>
          </a:xfrm>
          <a:prstGeom prst="rect">
            <a:avLst/>
          </a:prstGeom>
          <a:noFill/>
          <a:extLst>
            <a:ext uri="{909E8E84-426E-40DD-AFC4-6F175D3DCCD1}">
              <a14:hiddenFill xmlns:a14="http://schemas.microsoft.com/office/drawing/2010/main">
                <a:solidFill>
                  <a:srgbClr val="FFFFFF"/>
                </a:solidFill>
              </a14:hiddenFill>
            </a:ext>
          </a:extLst>
        </p:spPr>
      </p:pic>
      <p:sp>
        <p:nvSpPr>
          <p:cNvPr id="4" name="Заголовок 3"/>
          <p:cNvSpPr>
            <a:spLocks noGrp="1"/>
          </p:cNvSpPr>
          <p:nvPr>
            <p:ph type="title"/>
          </p:nvPr>
        </p:nvSpPr>
        <p:spPr>
          <a:xfrm>
            <a:off x="8100392" y="274638"/>
            <a:ext cx="586408" cy="6250706"/>
          </a:xfrm>
        </p:spPr>
        <p:txBody>
          <a:bodyPr/>
          <a:lstStyle/>
          <a:p>
            <a:r>
              <a:rPr lang="ru-RU" dirty="0" smtClean="0">
                <a:solidFill>
                  <a:schemeClr val="accent1">
                    <a:lumMod val="75000"/>
                  </a:schemeClr>
                </a:solidFill>
              </a:rPr>
              <a:t>Айболит</a:t>
            </a:r>
            <a:endParaRPr lang="ru-RU" dirty="0">
              <a:solidFill>
                <a:schemeClr val="accent1">
                  <a:lumMod val="75000"/>
                </a:schemeClr>
              </a:solidFill>
            </a:endParaRPr>
          </a:p>
        </p:txBody>
      </p:sp>
    </p:spTree>
    <p:extLst>
      <p:ext uri="{BB962C8B-B14F-4D97-AF65-F5344CB8AC3E}">
        <p14:creationId xmlns:p14="http://schemas.microsoft.com/office/powerpoint/2010/main" val="299578220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234482"/>
          </a:xfrm>
        </p:spPr>
        <p:txBody>
          <a:bodyPr>
            <a:normAutofit/>
          </a:bodyPr>
          <a:lstStyle/>
          <a:p>
            <a:r>
              <a:rPr lang="ru-RU" dirty="0" smtClean="0">
                <a:solidFill>
                  <a:srgbClr val="7030A0"/>
                </a:solidFill>
              </a:rPr>
              <a:t>Девочка легла на самую большую кровать, но на ней было твердо и не удобно</a:t>
            </a:r>
            <a:endParaRPr lang="ru-RU" dirty="0">
              <a:solidFill>
                <a:srgbClr val="7030A0"/>
              </a:solidFill>
            </a:endParaRPr>
          </a:p>
        </p:txBody>
      </p:sp>
    </p:spTree>
    <p:extLst>
      <p:ext uri="{BB962C8B-B14F-4D97-AF65-F5344CB8AC3E}">
        <p14:creationId xmlns:p14="http://schemas.microsoft.com/office/powerpoint/2010/main" val="51371981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5949280"/>
            <a:ext cx="8229600" cy="782960"/>
          </a:xfrm>
        </p:spPr>
        <p:txBody>
          <a:bodyPr/>
          <a:lstStyle/>
          <a:p>
            <a:r>
              <a:rPr lang="ru-RU" dirty="0" smtClean="0">
                <a:solidFill>
                  <a:srgbClr val="FFC000"/>
                </a:solidFill>
              </a:rPr>
              <a:t>Три медведя</a:t>
            </a:r>
            <a:endParaRPr lang="ru-RU" dirty="0">
              <a:solidFill>
                <a:srgbClr val="FFC000"/>
              </a:solidFill>
            </a:endParaRPr>
          </a:p>
        </p:txBody>
      </p:sp>
      <p:pic>
        <p:nvPicPr>
          <p:cNvPr id="16386" name="Picture 2" descr="E:\картинки\скачанные файлы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0648"/>
            <a:ext cx="7992888" cy="5516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191385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2"/>
                                        </p:tgtEl>
                                        <p:attrNameLst>
                                          <p:attrName>style.color</p:attrName>
                                        </p:attrNameLst>
                                      </p:cBhvr>
                                      <p:to>
                                        <a:schemeClr val="bg1"/>
                                      </p:to>
                                    </p:animClr>
                                    <p:animClr clrSpc="rgb" dir="cw">
                                      <p:cBhvr>
                                        <p:cTn id="7" dur="250" autoRev="1" fill="remove"/>
                                        <p:tgtEl>
                                          <p:spTgt spid="2"/>
                                        </p:tgtEl>
                                        <p:attrNameLst>
                                          <p:attrName>fillcolor</p:attrName>
                                        </p:attrNameLst>
                                      </p:cBhvr>
                                      <p:to>
                                        <a:schemeClr val="bg1"/>
                                      </p:to>
                                    </p:animClr>
                                    <p:set>
                                      <p:cBhvr>
                                        <p:cTn id="8" dur="250" autoRev="1" fill="remove"/>
                                        <p:tgtEl>
                                          <p:spTgt spid="2"/>
                                        </p:tgtEl>
                                        <p:attrNameLst>
                                          <p:attrName>fill.type</p:attrName>
                                        </p:attrNameLst>
                                      </p:cBhvr>
                                      <p:to>
                                        <p:strVal val="solid"/>
                                      </p:to>
                                    </p:set>
                                    <p:set>
                                      <p:cBhvr>
                                        <p:cTn id="9" dur="250" autoRev="1" fill="remove"/>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586410"/>
          </a:xfrm>
        </p:spPr>
        <p:txBody>
          <a:bodyPr>
            <a:normAutofit/>
          </a:bodyPr>
          <a:lstStyle/>
          <a:p>
            <a:r>
              <a:rPr lang="ru-RU" dirty="0" smtClean="0">
                <a:solidFill>
                  <a:srgbClr val="7030A0"/>
                </a:solidFill>
              </a:rPr>
              <a:t>Он не красив, но у него доброе сердце. А плавает он не хуже, смею даже сказать – лучше других. </a:t>
            </a:r>
            <a:endParaRPr lang="ru-RU" dirty="0">
              <a:solidFill>
                <a:srgbClr val="7030A0"/>
              </a:solidFill>
            </a:endParaRPr>
          </a:p>
        </p:txBody>
      </p:sp>
    </p:spTree>
    <p:extLst>
      <p:ext uri="{BB962C8B-B14F-4D97-AF65-F5344CB8AC3E}">
        <p14:creationId xmlns:p14="http://schemas.microsoft.com/office/powerpoint/2010/main" val="2491527071"/>
      </p:ext>
    </p:extLst>
  </p:cSld>
  <p:clrMapOvr>
    <a:masterClrMapping/>
  </p:clrMapOvr>
  <p:transition spd="slow">
    <p:wheel spokes="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21288"/>
            <a:ext cx="8229600" cy="642748"/>
          </a:xfrm>
        </p:spPr>
        <p:txBody>
          <a:bodyPr>
            <a:normAutofit fontScale="90000"/>
          </a:bodyPr>
          <a:lstStyle/>
          <a:p>
            <a:r>
              <a:rPr lang="ru-RU" dirty="0" smtClean="0">
                <a:solidFill>
                  <a:srgbClr val="FF0000"/>
                </a:solidFill>
              </a:rPr>
              <a:t>Гадкий утёнок</a:t>
            </a:r>
            <a:endParaRPr lang="ru-RU" dirty="0">
              <a:solidFill>
                <a:srgbClr val="FF0000"/>
              </a:solidFill>
            </a:endParaRPr>
          </a:p>
        </p:txBody>
      </p:sp>
      <p:pic>
        <p:nvPicPr>
          <p:cNvPr id="17410" name="Picture 2" descr="E:\картинки\скачанные файлы (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60648"/>
            <a:ext cx="7776864" cy="5616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326724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666530"/>
          </a:xfrm>
        </p:spPr>
        <p:txBody>
          <a:bodyPr>
            <a:normAutofit/>
          </a:bodyPr>
          <a:lstStyle/>
          <a:p>
            <a:r>
              <a:rPr lang="ru-RU" dirty="0" smtClean="0">
                <a:solidFill>
                  <a:srgbClr val="7030A0"/>
                </a:solidFill>
              </a:rPr>
              <a:t>В одном сказочном городе жили коротышки. Коротышками их называли потому что они были маленькие.</a:t>
            </a:r>
            <a:endParaRPr lang="ru-RU" dirty="0">
              <a:solidFill>
                <a:srgbClr val="7030A0"/>
              </a:solidFill>
            </a:endParaRPr>
          </a:p>
        </p:txBody>
      </p:sp>
    </p:spTree>
    <p:extLst>
      <p:ext uri="{BB962C8B-B14F-4D97-AF65-F5344CB8AC3E}">
        <p14:creationId xmlns:p14="http://schemas.microsoft.com/office/powerpoint/2010/main" val="3798471453"/>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877272"/>
            <a:ext cx="8229600" cy="782960"/>
          </a:xfrm>
        </p:spPr>
        <p:txBody>
          <a:bodyPr>
            <a:normAutofit/>
          </a:bodyPr>
          <a:lstStyle/>
          <a:p>
            <a:r>
              <a:rPr lang="ru-RU" sz="2400" dirty="0" smtClean="0">
                <a:solidFill>
                  <a:srgbClr val="FF0000"/>
                </a:solidFill>
              </a:rPr>
              <a:t>Приключения Незнайки и его друзей</a:t>
            </a:r>
            <a:endParaRPr lang="ru-RU" sz="2400" dirty="0">
              <a:solidFill>
                <a:srgbClr val="FF0000"/>
              </a:solidFill>
            </a:endParaRPr>
          </a:p>
        </p:txBody>
      </p:sp>
      <p:pic>
        <p:nvPicPr>
          <p:cNvPr id="18434" name="Picture 2" descr="E:\картинки\скачанные файлы (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76672"/>
            <a:ext cx="6840759" cy="5472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763969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94322"/>
          </a:xfrm>
        </p:spPr>
        <p:txBody>
          <a:bodyPr>
            <a:normAutofit/>
          </a:bodyPr>
          <a:lstStyle/>
          <a:p>
            <a:r>
              <a:rPr lang="ru-RU" dirty="0" smtClean="0">
                <a:solidFill>
                  <a:srgbClr val="7030A0"/>
                </a:solidFill>
              </a:rPr>
              <a:t>Черепаха, подарившая Буратино золотой ключик?</a:t>
            </a:r>
            <a:endParaRPr lang="ru-RU" dirty="0">
              <a:solidFill>
                <a:srgbClr val="7030A0"/>
              </a:solidFill>
            </a:endParaRPr>
          </a:p>
        </p:txBody>
      </p:sp>
    </p:spTree>
    <p:extLst>
      <p:ext uri="{BB962C8B-B14F-4D97-AF65-F5344CB8AC3E}">
        <p14:creationId xmlns:p14="http://schemas.microsoft.com/office/powerpoint/2010/main" val="13543332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21288"/>
            <a:ext cx="8229600" cy="432048"/>
          </a:xfrm>
        </p:spPr>
        <p:txBody>
          <a:bodyPr>
            <a:normAutofit fontScale="90000"/>
          </a:bodyPr>
          <a:lstStyle/>
          <a:p>
            <a:r>
              <a:rPr lang="ru-RU" dirty="0" err="1" smtClean="0">
                <a:solidFill>
                  <a:schemeClr val="accent3">
                    <a:lumMod val="50000"/>
                  </a:schemeClr>
                </a:solidFill>
              </a:rPr>
              <a:t>тортила</a:t>
            </a:r>
            <a:endParaRPr lang="ru-RU" dirty="0">
              <a:solidFill>
                <a:schemeClr val="accent3">
                  <a:lumMod val="50000"/>
                </a:schemeClr>
              </a:solidFill>
            </a:endParaRPr>
          </a:p>
        </p:txBody>
      </p:sp>
      <p:pic>
        <p:nvPicPr>
          <p:cNvPr id="19458" name="Picture 2" descr="E:\картинки\images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60648"/>
            <a:ext cx="7416824"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48228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82354"/>
          </a:xfrm>
        </p:spPr>
        <p:txBody>
          <a:bodyPr/>
          <a:lstStyle/>
          <a:p>
            <a:r>
              <a:rPr lang="ru-RU" dirty="0" smtClean="0">
                <a:solidFill>
                  <a:srgbClr val="7030A0"/>
                </a:solidFill>
              </a:rPr>
              <a:t>Крокодил, друг Чебурашки?</a:t>
            </a:r>
            <a:endParaRPr lang="ru-RU" dirty="0">
              <a:solidFill>
                <a:srgbClr val="7030A0"/>
              </a:solidFill>
            </a:endParaRPr>
          </a:p>
        </p:txBody>
      </p:sp>
    </p:spTree>
    <p:extLst>
      <p:ext uri="{BB962C8B-B14F-4D97-AF65-F5344CB8AC3E}">
        <p14:creationId xmlns:p14="http://schemas.microsoft.com/office/powerpoint/2010/main" val="42730965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805264"/>
            <a:ext cx="8229600" cy="792088"/>
          </a:xfrm>
        </p:spPr>
        <p:txBody>
          <a:bodyPr/>
          <a:lstStyle/>
          <a:p>
            <a:r>
              <a:rPr lang="ru-RU" dirty="0" smtClean="0">
                <a:solidFill>
                  <a:srgbClr val="FF0000"/>
                </a:solidFill>
              </a:rPr>
              <a:t>Гена</a:t>
            </a:r>
            <a:endParaRPr lang="ru-RU" dirty="0">
              <a:solidFill>
                <a:srgbClr val="FF0000"/>
              </a:solidFill>
            </a:endParaRPr>
          </a:p>
        </p:txBody>
      </p:sp>
      <p:pic>
        <p:nvPicPr>
          <p:cNvPr id="20482" name="Picture 2" descr="E:\картинки\скачанные файлы.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0"/>
            <a:ext cx="6120680" cy="5877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669336"/>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normAutofit/>
          </a:bodyPr>
          <a:lstStyle/>
          <a:p>
            <a:r>
              <a:rPr lang="ru-RU" dirty="0" smtClean="0">
                <a:solidFill>
                  <a:srgbClr val="7030A0"/>
                </a:solidFill>
              </a:rPr>
              <a:t>Многим долго неизвестный,</a:t>
            </a:r>
            <a:br>
              <a:rPr lang="ru-RU" dirty="0" smtClean="0">
                <a:solidFill>
                  <a:srgbClr val="7030A0"/>
                </a:solidFill>
              </a:rPr>
            </a:br>
            <a:r>
              <a:rPr lang="ru-RU" dirty="0" smtClean="0">
                <a:solidFill>
                  <a:srgbClr val="7030A0"/>
                </a:solidFill>
              </a:rPr>
              <a:t>Стал он каждому дружком.</a:t>
            </a:r>
            <a:br>
              <a:rPr lang="ru-RU" dirty="0" smtClean="0">
                <a:solidFill>
                  <a:srgbClr val="7030A0"/>
                </a:solidFill>
              </a:rPr>
            </a:br>
            <a:r>
              <a:rPr lang="ru-RU" dirty="0" smtClean="0">
                <a:solidFill>
                  <a:srgbClr val="7030A0"/>
                </a:solidFill>
              </a:rPr>
              <a:t>Всем по сказке интересной</a:t>
            </a:r>
            <a:br>
              <a:rPr lang="ru-RU" dirty="0" smtClean="0">
                <a:solidFill>
                  <a:srgbClr val="7030A0"/>
                </a:solidFill>
              </a:rPr>
            </a:br>
            <a:r>
              <a:rPr lang="ru-RU" dirty="0" smtClean="0">
                <a:solidFill>
                  <a:srgbClr val="7030A0"/>
                </a:solidFill>
              </a:rPr>
              <a:t>Мальчик – луковка знаком.</a:t>
            </a:r>
            <a:br>
              <a:rPr lang="ru-RU" dirty="0" smtClean="0">
                <a:solidFill>
                  <a:srgbClr val="7030A0"/>
                </a:solidFill>
              </a:rPr>
            </a:br>
            <a:r>
              <a:rPr lang="ru-RU" dirty="0" smtClean="0">
                <a:solidFill>
                  <a:srgbClr val="7030A0"/>
                </a:solidFill>
              </a:rPr>
              <a:t>Очень просто и не длинно</a:t>
            </a:r>
            <a:br>
              <a:rPr lang="ru-RU" dirty="0" smtClean="0">
                <a:solidFill>
                  <a:srgbClr val="7030A0"/>
                </a:solidFill>
              </a:rPr>
            </a:br>
            <a:r>
              <a:rPr lang="ru-RU" dirty="0" smtClean="0">
                <a:solidFill>
                  <a:srgbClr val="7030A0"/>
                </a:solidFill>
              </a:rPr>
              <a:t>Он зовется …</a:t>
            </a:r>
            <a:br>
              <a:rPr lang="ru-RU" dirty="0" smtClean="0">
                <a:solidFill>
                  <a:srgbClr val="7030A0"/>
                </a:solidFill>
              </a:rPr>
            </a:br>
            <a:r>
              <a:rPr lang="ru-RU" dirty="0" smtClean="0">
                <a:solidFill>
                  <a:srgbClr val="7030A0"/>
                </a:solidFill>
              </a:rPr>
              <a:t/>
            </a:r>
            <a:br>
              <a:rPr lang="ru-RU" dirty="0" smtClean="0">
                <a:solidFill>
                  <a:srgbClr val="7030A0"/>
                </a:solidFill>
              </a:rPr>
            </a:br>
            <a:endParaRPr lang="ru-RU" dirty="0">
              <a:solidFill>
                <a:srgbClr val="7030A0"/>
              </a:solidFill>
            </a:endParaRPr>
          </a:p>
        </p:txBody>
      </p:sp>
    </p:spTree>
    <p:extLst>
      <p:ext uri="{BB962C8B-B14F-4D97-AF65-F5344CB8AC3E}">
        <p14:creationId xmlns:p14="http://schemas.microsoft.com/office/powerpoint/2010/main" val="4520638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018458"/>
          </a:xfrm>
        </p:spPr>
        <p:txBody>
          <a:bodyPr>
            <a:normAutofit/>
          </a:bodyPr>
          <a:lstStyle/>
          <a:p>
            <a:r>
              <a:rPr lang="ru-RU" dirty="0" smtClean="0">
                <a:solidFill>
                  <a:srgbClr val="7030A0"/>
                </a:solidFill>
              </a:rPr>
              <a:t>Самый одинокий представитель нечистой силы?</a:t>
            </a:r>
            <a:endParaRPr lang="ru-RU" dirty="0">
              <a:solidFill>
                <a:srgbClr val="7030A0"/>
              </a:solidFill>
            </a:endParaRPr>
          </a:p>
        </p:txBody>
      </p:sp>
    </p:spTree>
    <p:extLst>
      <p:ext uri="{BB962C8B-B14F-4D97-AF65-F5344CB8AC3E}">
        <p14:creationId xmlns:p14="http://schemas.microsoft.com/office/powerpoint/2010/main" val="16574255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021288"/>
            <a:ext cx="8229600" cy="638944"/>
          </a:xfrm>
        </p:spPr>
        <p:txBody>
          <a:bodyPr>
            <a:normAutofit fontScale="90000"/>
          </a:bodyPr>
          <a:lstStyle/>
          <a:p>
            <a:r>
              <a:rPr lang="ru-RU" dirty="0" smtClean="0">
                <a:solidFill>
                  <a:srgbClr val="002060"/>
                </a:solidFill>
              </a:rPr>
              <a:t>водяной</a:t>
            </a:r>
            <a:endParaRPr lang="ru-RU" dirty="0">
              <a:solidFill>
                <a:srgbClr val="002060"/>
              </a:solidFill>
            </a:endParaRPr>
          </a:p>
        </p:txBody>
      </p:sp>
      <p:pic>
        <p:nvPicPr>
          <p:cNvPr id="21506" name="Picture 2" descr="E:\картинки\images (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2656"/>
            <a:ext cx="7632847"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00600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018458"/>
          </a:xfrm>
        </p:spPr>
        <p:txBody>
          <a:bodyPr>
            <a:normAutofit/>
          </a:bodyPr>
          <a:lstStyle/>
          <a:p>
            <a:r>
              <a:rPr lang="ru-RU" dirty="0" smtClean="0">
                <a:solidFill>
                  <a:srgbClr val="7030A0"/>
                </a:solidFill>
              </a:rPr>
              <a:t>Девочка – кукла, волосы которой были необычного голубого цвета</a:t>
            </a:r>
            <a:endParaRPr lang="ru-RU" dirty="0">
              <a:solidFill>
                <a:srgbClr val="7030A0"/>
              </a:solidFill>
            </a:endParaRPr>
          </a:p>
        </p:txBody>
      </p:sp>
    </p:spTree>
    <p:extLst>
      <p:ext uri="{BB962C8B-B14F-4D97-AF65-F5344CB8AC3E}">
        <p14:creationId xmlns:p14="http://schemas.microsoft.com/office/powerpoint/2010/main" val="1121522157"/>
      </p:ext>
    </p:extLst>
  </p:cSld>
  <p:clrMapOvr>
    <a:masterClrMapping/>
  </p:clrMapOvr>
  <p:transition spd="slow">
    <p:wheel spokes="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021288"/>
            <a:ext cx="8229600" cy="576064"/>
          </a:xfrm>
        </p:spPr>
        <p:txBody>
          <a:bodyPr>
            <a:normAutofit fontScale="90000"/>
          </a:bodyPr>
          <a:lstStyle/>
          <a:p>
            <a:r>
              <a:rPr lang="ru-RU" sz="5400" dirty="0" smtClean="0">
                <a:solidFill>
                  <a:schemeClr val="bg2">
                    <a:lumMod val="50000"/>
                  </a:schemeClr>
                </a:solidFill>
              </a:rPr>
              <a:t>Мальвина</a:t>
            </a:r>
            <a:endParaRPr lang="ru-RU" sz="5400" dirty="0">
              <a:solidFill>
                <a:schemeClr val="bg2">
                  <a:lumMod val="50000"/>
                </a:schemeClr>
              </a:solidFill>
            </a:endParaRPr>
          </a:p>
        </p:txBody>
      </p:sp>
      <p:pic>
        <p:nvPicPr>
          <p:cNvPr id="22530" name="Picture 2" descr="E:\картинки\images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60648"/>
            <a:ext cx="7632848"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017526"/>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522514"/>
          </a:xfrm>
        </p:spPr>
        <p:txBody>
          <a:bodyPr>
            <a:normAutofit/>
          </a:bodyPr>
          <a:lstStyle/>
          <a:p>
            <a:r>
              <a:rPr lang="ru-RU" dirty="0" smtClean="0">
                <a:solidFill>
                  <a:srgbClr val="7030A0"/>
                </a:solidFill>
              </a:rPr>
              <a:t>Герой русской народной сказки, путешествующий на печи?</a:t>
            </a:r>
            <a:endParaRPr lang="ru-RU" dirty="0">
              <a:solidFill>
                <a:srgbClr val="7030A0"/>
              </a:solidFill>
            </a:endParaRPr>
          </a:p>
        </p:txBody>
      </p:sp>
    </p:spTree>
    <p:extLst>
      <p:ext uri="{BB962C8B-B14F-4D97-AF65-F5344CB8AC3E}">
        <p14:creationId xmlns:p14="http://schemas.microsoft.com/office/powerpoint/2010/main" val="1745308740"/>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165304"/>
            <a:ext cx="8229600" cy="504056"/>
          </a:xfrm>
        </p:spPr>
        <p:txBody>
          <a:bodyPr>
            <a:normAutofit fontScale="90000"/>
          </a:bodyPr>
          <a:lstStyle/>
          <a:p>
            <a:r>
              <a:rPr lang="ru-RU" dirty="0" smtClean="0">
                <a:solidFill>
                  <a:srgbClr val="C00000"/>
                </a:solidFill>
              </a:rPr>
              <a:t>Емеля</a:t>
            </a:r>
            <a:endParaRPr lang="ru-RU" dirty="0">
              <a:solidFill>
                <a:srgbClr val="C00000"/>
              </a:solidFill>
            </a:endParaRPr>
          </a:p>
        </p:txBody>
      </p:sp>
      <p:pic>
        <p:nvPicPr>
          <p:cNvPr id="23554" name="Picture 2" descr="E:\картинки\images (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60648"/>
            <a:ext cx="6840759"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85115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298378"/>
          </a:xfrm>
        </p:spPr>
        <p:txBody>
          <a:bodyPr>
            <a:normAutofit/>
          </a:bodyPr>
          <a:lstStyle/>
          <a:p>
            <a:r>
              <a:rPr lang="ru-RU" sz="8000" dirty="0" smtClean="0">
                <a:solidFill>
                  <a:srgbClr val="0070C0"/>
                </a:solidFill>
              </a:rPr>
              <a:t>Спасибо за внимание!</a:t>
            </a:r>
            <a:endParaRPr lang="ru-RU" sz="8000" dirty="0">
              <a:solidFill>
                <a:srgbClr val="0070C0"/>
              </a:solidFill>
            </a:endParaRPr>
          </a:p>
        </p:txBody>
      </p:sp>
    </p:spTree>
    <p:extLst>
      <p:ext uri="{BB962C8B-B14F-4D97-AF65-F5344CB8AC3E}">
        <p14:creationId xmlns:p14="http://schemas.microsoft.com/office/powerpoint/2010/main" val="2133655987"/>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84368" y="274638"/>
            <a:ext cx="802432" cy="6250706"/>
          </a:xfrm>
        </p:spPr>
        <p:txBody>
          <a:bodyPr/>
          <a:lstStyle/>
          <a:p>
            <a:r>
              <a:rPr lang="ru-RU" dirty="0" err="1" smtClean="0">
                <a:solidFill>
                  <a:schemeClr val="accent1">
                    <a:lumMod val="75000"/>
                  </a:schemeClr>
                </a:solidFill>
              </a:rPr>
              <a:t>Чипол</a:t>
            </a:r>
            <a:r>
              <a:rPr lang="ru-RU" dirty="0" smtClean="0">
                <a:solidFill>
                  <a:schemeClr val="accent1">
                    <a:lumMod val="75000"/>
                  </a:schemeClr>
                </a:solidFill>
              </a:rPr>
              <a:t/>
            </a:r>
            <a:br>
              <a:rPr lang="ru-RU" dirty="0" smtClean="0">
                <a:solidFill>
                  <a:schemeClr val="accent1">
                    <a:lumMod val="75000"/>
                  </a:schemeClr>
                </a:solidFill>
              </a:rPr>
            </a:br>
            <a:r>
              <a:rPr lang="ru-RU" dirty="0" err="1" smtClean="0">
                <a:solidFill>
                  <a:schemeClr val="accent1">
                    <a:lumMod val="75000"/>
                  </a:schemeClr>
                </a:solidFill>
              </a:rPr>
              <a:t>лино</a:t>
            </a:r>
            <a:endParaRPr lang="ru-RU" dirty="0">
              <a:solidFill>
                <a:schemeClr val="accent1">
                  <a:lumMod val="75000"/>
                </a:schemeClr>
              </a:solidFill>
            </a:endParaRPr>
          </a:p>
        </p:txBody>
      </p:sp>
      <p:pic>
        <p:nvPicPr>
          <p:cNvPr id="3074" name="Picture 2" descr="E:\картинки\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2656"/>
            <a:ext cx="7272808"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88899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8229600" cy="3456384"/>
          </a:xfrm>
        </p:spPr>
        <p:txBody>
          <a:bodyPr>
            <a:normAutofit fontScale="90000"/>
          </a:bodyPr>
          <a:lstStyle/>
          <a:p>
            <a:r>
              <a:rPr lang="ru-RU" dirty="0" smtClean="0">
                <a:solidFill>
                  <a:srgbClr val="7030A0"/>
                </a:solidFill>
              </a:rPr>
              <a:t>Уймись, уймись, колдунья злая,</a:t>
            </a:r>
            <a:br>
              <a:rPr lang="ru-RU" dirty="0" smtClean="0">
                <a:solidFill>
                  <a:srgbClr val="7030A0"/>
                </a:solidFill>
              </a:rPr>
            </a:br>
            <a:r>
              <a:rPr lang="ru-RU" dirty="0" smtClean="0">
                <a:solidFill>
                  <a:srgbClr val="7030A0"/>
                </a:solidFill>
              </a:rPr>
              <a:t>Себя надеждами не тешь – ка,</a:t>
            </a:r>
            <a:br>
              <a:rPr lang="ru-RU" dirty="0" smtClean="0">
                <a:solidFill>
                  <a:srgbClr val="7030A0"/>
                </a:solidFill>
              </a:rPr>
            </a:br>
            <a:r>
              <a:rPr lang="ru-RU" dirty="0" smtClean="0">
                <a:solidFill>
                  <a:srgbClr val="7030A0"/>
                </a:solidFill>
              </a:rPr>
              <a:t>В лесу семь гномов повстречала – Спасётся наша… </a:t>
            </a:r>
            <a:endParaRPr lang="ru-RU" dirty="0">
              <a:solidFill>
                <a:srgbClr val="7030A0"/>
              </a:solidFill>
            </a:endParaRPr>
          </a:p>
        </p:txBody>
      </p:sp>
    </p:spTree>
    <p:extLst>
      <p:ext uri="{BB962C8B-B14F-4D97-AF65-F5344CB8AC3E}">
        <p14:creationId xmlns:p14="http://schemas.microsoft.com/office/powerpoint/2010/main" val="387413237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28384" y="274638"/>
            <a:ext cx="658416" cy="6034682"/>
          </a:xfrm>
        </p:spPr>
        <p:txBody>
          <a:bodyPr>
            <a:normAutofit fontScale="90000"/>
          </a:bodyPr>
          <a:lstStyle/>
          <a:p>
            <a:r>
              <a:rPr lang="ru-RU" sz="4000" dirty="0" smtClean="0">
                <a:solidFill>
                  <a:srgbClr val="0070C0"/>
                </a:solidFill>
              </a:rPr>
              <a:t>Белоснежка</a:t>
            </a:r>
            <a:endParaRPr lang="ru-RU" sz="4000" dirty="0">
              <a:solidFill>
                <a:srgbClr val="0070C0"/>
              </a:solidFill>
            </a:endParaRPr>
          </a:p>
        </p:txBody>
      </p:sp>
      <p:pic>
        <p:nvPicPr>
          <p:cNvPr id="4098" name="Picture 2" descr="E:\картинки\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04664"/>
            <a:ext cx="7488832" cy="5976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98724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78498"/>
          </a:xfrm>
        </p:spPr>
        <p:txBody>
          <a:bodyPr>
            <a:normAutofit/>
          </a:bodyPr>
          <a:lstStyle/>
          <a:p>
            <a:r>
              <a:rPr lang="ru-RU" dirty="0" smtClean="0">
                <a:solidFill>
                  <a:srgbClr val="7030A0"/>
                </a:solidFill>
              </a:rPr>
              <a:t>Всех он любит неизменно,</a:t>
            </a:r>
            <a:br>
              <a:rPr lang="ru-RU" dirty="0" smtClean="0">
                <a:solidFill>
                  <a:srgbClr val="7030A0"/>
                </a:solidFill>
              </a:rPr>
            </a:br>
            <a:r>
              <a:rPr lang="ru-RU" dirty="0" smtClean="0">
                <a:solidFill>
                  <a:srgbClr val="7030A0"/>
                </a:solidFill>
              </a:rPr>
              <a:t>Кто б к нему не приходил.</a:t>
            </a:r>
            <a:br>
              <a:rPr lang="ru-RU" dirty="0" smtClean="0">
                <a:solidFill>
                  <a:srgbClr val="7030A0"/>
                </a:solidFill>
              </a:rPr>
            </a:br>
            <a:r>
              <a:rPr lang="ru-RU" dirty="0" smtClean="0">
                <a:solidFill>
                  <a:srgbClr val="7030A0"/>
                </a:solidFill>
              </a:rPr>
              <a:t>Догадались? Это Гена,</a:t>
            </a:r>
            <a:br>
              <a:rPr lang="ru-RU" dirty="0" smtClean="0">
                <a:solidFill>
                  <a:srgbClr val="7030A0"/>
                </a:solidFill>
              </a:rPr>
            </a:br>
            <a:r>
              <a:rPr lang="ru-RU" dirty="0" smtClean="0">
                <a:solidFill>
                  <a:srgbClr val="7030A0"/>
                </a:solidFill>
              </a:rPr>
              <a:t>Это Гена …</a:t>
            </a:r>
            <a:br>
              <a:rPr lang="ru-RU" dirty="0" smtClean="0">
                <a:solidFill>
                  <a:srgbClr val="7030A0"/>
                </a:solidFill>
              </a:rPr>
            </a:br>
            <a:endParaRPr lang="ru-RU" dirty="0">
              <a:solidFill>
                <a:srgbClr val="7030A0"/>
              </a:solidFill>
            </a:endParaRPr>
          </a:p>
        </p:txBody>
      </p:sp>
    </p:spTree>
    <p:extLst>
      <p:ext uri="{BB962C8B-B14F-4D97-AF65-F5344CB8AC3E}">
        <p14:creationId xmlns:p14="http://schemas.microsoft.com/office/powerpoint/2010/main" val="2179483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0392" y="404664"/>
            <a:ext cx="524744" cy="5544616"/>
          </a:xfrm>
        </p:spPr>
        <p:txBody>
          <a:bodyPr/>
          <a:lstStyle/>
          <a:p>
            <a:r>
              <a:rPr lang="ru-RU" dirty="0" smtClean="0">
                <a:solidFill>
                  <a:schemeClr val="accent3">
                    <a:lumMod val="50000"/>
                  </a:schemeClr>
                </a:solidFill>
              </a:rPr>
              <a:t>крокодил</a:t>
            </a:r>
            <a:endParaRPr lang="ru-RU" dirty="0">
              <a:solidFill>
                <a:schemeClr val="accent3">
                  <a:lumMod val="50000"/>
                </a:schemeClr>
              </a:solidFill>
            </a:endParaRPr>
          </a:p>
        </p:txBody>
      </p:sp>
      <p:pic>
        <p:nvPicPr>
          <p:cNvPr id="5122" name="Picture 2" descr="E:\картинки\скачанные файлы (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32656"/>
            <a:ext cx="7416824"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903300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TotalTime>
  <Words>221</Words>
  <Application>Microsoft Office PowerPoint</Application>
  <PresentationFormat>Экран (4:3)</PresentationFormat>
  <Paragraphs>50</Paragraphs>
  <Slides>46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46</vt:i4>
      </vt:variant>
    </vt:vector>
  </HeadingPairs>
  <TitlesOfParts>
    <vt:vector size="47" baseType="lpstr">
      <vt:lpstr>Тема Office</vt:lpstr>
      <vt:lpstr>«Сказка - ложь, да в ней намёк…»</vt:lpstr>
      <vt:lpstr>Всех на свете он добрей, Лечит он больных зверей, И однажды бегемота Вытащил он из болота. Он известен, знаменит, Это доктор… </vt:lpstr>
      <vt:lpstr>Айболит</vt:lpstr>
      <vt:lpstr>Многим долго неизвестный, Стал он каждому дружком. Всем по сказке интересной Мальчик – луковка знаком. Очень просто и не длинно Он зовется …  </vt:lpstr>
      <vt:lpstr>Чипол лино</vt:lpstr>
      <vt:lpstr>Уймись, уймись, колдунья злая, Себя надеждами не тешь – ка, В лесу семь гномов повстречала – Спасётся наша… </vt:lpstr>
      <vt:lpstr>Белоснежка</vt:lpstr>
      <vt:lpstr>Всех он любит неизменно, Кто б к нему не приходил. Догадались? Это Гена, Это Гена … </vt:lpstr>
      <vt:lpstr>крокодил</vt:lpstr>
      <vt:lpstr>И горох перебирала По ночам при свечке. И спала у печки. Хороша как солнышко. Кто же это…</vt:lpstr>
      <vt:lpstr>Золушка</vt:lpstr>
      <vt:lpstr>РАБОТАТЬ УМЕЛА КРАСИВО И ЛОВКО ЛЕБЕДЬЮ БЕЛОЙ В ТАНЦЕ ПЛЫЛА… кто мастерица эта была? </vt:lpstr>
      <vt:lpstr>Василиса премудрая</vt:lpstr>
      <vt:lpstr> Он затейник и проказник, Только с ним всё время праздник. И смешно так водит ухом! Вы узнали ..? </vt:lpstr>
      <vt:lpstr>Винни   пух</vt:lpstr>
      <vt:lpstr>Вот что Вам скажу, друзья! Я лягушкою была. Если б не Иван – дурак, Быть бы мне лягушкой так.</vt:lpstr>
      <vt:lpstr>Царевна  лягушка</vt:lpstr>
      <vt:lpstr>Она легко, как по канату, Пройдет по тоненькой верёвочке. Она жила в цветке когда – то. Ну, а зовут её… </vt:lpstr>
      <vt:lpstr>Дюймовоч ка</vt:lpstr>
      <vt:lpstr>Он дружок не только детям, Он живое существо, Но таких на белом свете Больше нет ни одного. Потому что он не птица, Не тигренок, не синица, Не котенок, не щенок, Не волчонок, не сурок. Но заснята для кино И известна нам давно Эта милая мордашка, А зовется…</vt:lpstr>
      <vt:lpstr>чебурашка</vt:lpstr>
      <vt:lpstr>А посуда вперёд и вперёд По полям , по болотам идёт, И чайник сказал утюгу - Я больше идти не могу</vt:lpstr>
      <vt:lpstr>Фе д о р и н о  г о р е</vt:lpstr>
      <vt:lpstr>Веселится народ -   Муха замуж идёт, За лихого, удалого Молодого комара</vt:lpstr>
      <vt:lpstr>Му х а   ц о к а т у х а</vt:lpstr>
      <vt:lpstr>Сказочный я элемент, У меня есть документ. На метле своей летаю И детишек я пугаю</vt:lpstr>
      <vt:lpstr>Баба  Яга</vt:lpstr>
      <vt:lpstr>Смерть его на игле В секунду лежит на земле Никого, чем он нет злей  Как зовут его? </vt:lpstr>
      <vt:lpstr>кащей</vt:lpstr>
      <vt:lpstr>Девочка легла на самую большую кровать, но на ней было твердо и не удобно</vt:lpstr>
      <vt:lpstr>Три медведя</vt:lpstr>
      <vt:lpstr>Он не красив, но у него доброе сердце. А плавает он не хуже, смею даже сказать – лучше других. </vt:lpstr>
      <vt:lpstr>Гадкий утёнок</vt:lpstr>
      <vt:lpstr>В одном сказочном городе жили коротышки. Коротышками их называли потому что они были маленькие.</vt:lpstr>
      <vt:lpstr>Приключения Незнайки и его друзей</vt:lpstr>
      <vt:lpstr>Черепаха, подарившая Буратино золотой ключик?</vt:lpstr>
      <vt:lpstr>тортила</vt:lpstr>
      <vt:lpstr>Крокодил, друг Чебурашки?</vt:lpstr>
      <vt:lpstr>Гена</vt:lpstr>
      <vt:lpstr>Самый одинокий представитель нечистой силы?</vt:lpstr>
      <vt:lpstr>водяной</vt:lpstr>
      <vt:lpstr>Девочка – кукла, волосы которой были необычного голубого цвета</vt:lpstr>
      <vt:lpstr>Мальвина</vt:lpstr>
      <vt:lpstr>Герой русской народной сказки, путешествующий на печи?</vt:lpstr>
      <vt:lpstr>Емеля</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«Сказка - ложь, да в ней намёк…»</dc:title>
  <dc:creator>user</dc:creator>
  <cp:lastModifiedBy>user</cp:lastModifiedBy>
  <cp:revision>20</cp:revision>
  <dcterms:created xsi:type="dcterms:W3CDTF">2016-03-29T06:09:08Z</dcterms:created>
  <dcterms:modified xsi:type="dcterms:W3CDTF">2016-03-29T10:26:23Z</dcterms:modified>
</cp:coreProperties>
</file>