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61" r:id="rId5"/>
    <p:sldId id="259" r:id="rId6"/>
    <p:sldId id="264" r:id="rId7"/>
    <p:sldId id="270" r:id="rId8"/>
    <p:sldId id="265" r:id="rId9"/>
    <p:sldId id="272" r:id="rId10"/>
    <p:sldId id="274" r:id="rId11"/>
    <p:sldId id="263" r:id="rId12"/>
    <p:sldId id="258" r:id="rId13"/>
    <p:sldId id="262" r:id="rId14"/>
    <p:sldId id="266" r:id="rId15"/>
    <p:sldId id="267" r:id="rId16"/>
    <p:sldId id="268" r:id="rId17"/>
    <p:sldId id="269" r:id="rId18"/>
    <p:sldId id="275" r:id="rId19"/>
    <p:sldId id="284" r:id="rId20"/>
    <p:sldId id="286" r:id="rId21"/>
    <p:sldId id="283" r:id="rId22"/>
    <p:sldId id="285" r:id="rId23"/>
    <p:sldId id="282" r:id="rId24"/>
    <p:sldId id="281" r:id="rId25"/>
    <p:sldId id="280" r:id="rId26"/>
    <p:sldId id="279" r:id="rId27"/>
    <p:sldId id="278" r:id="rId28"/>
    <p:sldId id="277" r:id="rId29"/>
    <p:sldId id="276" r:id="rId30"/>
    <p:sldId id="290" r:id="rId31"/>
    <p:sldId id="288" r:id="rId32"/>
    <p:sldId id="287" r:id="rId33"/>
    <p:sldId id="292" r:id="rId34"/>
    <p:sldId id="294" r:id="rId35"/>
    <p:sldId id="291" r:id="rId36"/>
    <p:sldId id="293" r:id="rId37"/>
    <p:sldId id="295" r:id="rId38"/>
    <p:sldId id="296" r:id="rId39"/>
    <p:sldId id="306" r:id="rId40"/>
    <p:sldId id="305" r:id="rId41"/>
    <p:sldId id="303" r:id="rId42"/>
    <p:sldId id="297" r:id="rId43"/>
    <p:sldId id="304" r:id="rId44"/>
    <p:sldId id="298" r:id="rId45"/>
    <p:sldId id="299" r:id="rId46"/>
    <p:sldId id="300" r:id="rId47"/>
    <p:sldId id="301" r:id="rId48"/>
    <p:sldId id="302" r:id="rId49"/>
    <p:sldId id="307" r:id="rId50"/>
    <p:sldId id="308" r:id="rId51"/>
    <p:sldId id="309" r:id="rId52"/>
    <p:sldId id="310" r:id="rId5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26" autoAdjust="0"/>
    <p:restoredTop sz="94660"/>
  </p:normalViewPr>
  <p:slideViewPr>
    <p:cSldViewPr>
      <p:cViewPr varScale="1">
        <p:scale>
          <a:sx n="69" d="100"/>
          <a:sy n="69" d="100"/>
        </p:scale>
        <p:origin x="-1440"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126C981-7900-4507-ABD9-0F12B0AEB047}" type="datetimeFigureOut">
              <a:rPr lang="ru-RU" smtClean="0"/>
              <a:t>12.01.2015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922A0EE-5C88-4AB7-81D9-720C4F736354}" type="slidenum">
              <a:rPr lang="ru-RU" smtClean="0"/>
              <a:t>‹#›</a:t>
            </a:fld>
            <a:endParaRPr lang="ru-RU"/>
          </a:p>
        </p:txBody>
      </p:sp>
    </p:spTree>
    <p:extLst>
      <p:ext uri="{BB962C8B-B14F-4D97-AF65-F5344CB8AC3E}">
        <p14:creationId xmlns:p14="http://schemas.microsoft.com/office/powerpoint/2010/main" val="25900339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126C981-7900-4507-ABD9-0F12B0AEB047}" type="datetimeFigureOut">
              <a:rPr lang="ru-RU" smtClean="0"/>
              <a:t>12.01.2015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922A0EE-5C88-4AB7-81D9-720C4F736354}" type="slidenum">
              <a:rPr lang="ru-RU" smtClean="0"/>
              <a:t>‹#›</a:t>
            </a:fld>
            <a:endParaRPr lang="ru-RU"/>
          </a:p>
        </p:txBody>
      </p:sp>
    </p:spTree>
    <p:extLst>
      <p:ext uri="{BB962C8B-B14F-4D97-AF65-F5344CB8AC3E}">
        <p14:creationId xmlns:p14="http://schemas.microsoft.com/office/powerpoint/2010/main" val="19851468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126C981-7900-4507-ABD9-0F12B0AEB047}" type="datetimeFigureOut">
              <a:rPr lang="ru-RU" smtClean="0"/>
              <a:t>12.01.2015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922A0EE-5C88-4AB7-81D9-720C4F736354}" type="slidenum">
              <a:rPr lang="ru-RU" smtClean="0"/>
              <a:t>‹#›</a:t>
            </a:fld>
            <a:endParaRPr lang="ru-RU"/>
          </a:p>
        </p:txBody>
      </p:sp>
    </p:spTree>
    <p:extLst>
      <p:ext uri="{BB962C8B-B14F-4D97-AF65-F5344CB8AC3E}">
        <p14:creationId xmlns:p14="http://schemas.microsoft.com/office/powerpoint/2010/main" val="7020562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126C981-7900-4507-ABD9-0F12B0AEB047}" type="datetimeFigureOut">
              <a:rPr lang="ru-RU" smtClean="0"/>
              <a:t>12.01.2015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922A0EE-5C88-4AB7-81D9-720C4F736354}" type="slidenum">
              <a:rPr lang="ru-RU" smtClean="0"/>
              <a:t>‹#›</a:t>
            </a:fld>
            <a:endParaRPr lang="ru-RU"/>
          </a:p>
        </p:txBody>
      </p:sp>
    </p:spTree>
    <p:extLst>
      <p:ext uri="{BB962C8B-B14F-4D97-AF65-F5344CB8AC3E}">
        <p14:creationId xmlns:p14="http://schemas.microsoft.com/office/powerpoint/2010/main" val="7366191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126C981-7900-4507-ABD9-0F12B0AEB047}" type="datetimeFigureOut">
              <a:rPr lang="ru-RU" smtClean="0"/>
              <a:t>12.01.2015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922A0EE-5C88-4AB7-81D9-720C4F736354}" type="slidenum">
              <a:rPr lang="ru-RU" smtClean="0"/>
              <a:t>‹#›</a:t>
            </a:fld>
            <a:endParaRPr lang="ru-RU"/>
          </a:p>
        </p:txBody>
      </p:sp>
    </p:spTree>
    <p:extLst>
      <p:ext uri="{BB962C8B-B14F-4D97-AF65-F5344CB8AC3E}">
        <p14:creationId xmlns:p14="http://schemas.microsoft.com/office/powerpoint/2010/main" val="40839389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126C981-7900-4507-ABD9-0F12B0AEB047}" type="datetimeFigureOut">
              <a:rPr lang="ru-RU" smtClean="0"/>
              <a:t>12.01.2015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922A0EE-5C88-4AB7-81D9-720C4F736354}" type="slidenum">
              <a:rPr lang="ru-RU" smtClean="0"/>
              <a:t>‹#›</a:t>
            </a:fld>
            <a:endParaRPr lang="ru-RU"/>
          </a:p>
        </p:txBody>
      </p:sp>
    </p:spTree>
    <p:extLst>
      <p:ext uri="{BB962C8B-B14F-4D97-AF65-F5344CB8AC3E}">
        <p14:creationId xmlns:p14="http://schemas.microsoft.com/office/powerpoint/2010/main" val="47339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126C981-7900-4507-ABD9-0F12B0AEB047}" type="datetimeFigureOut">
              <a:rPr lang="ru-RU" smtClean="0"/>
              <a:t>12.01.2015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922A0EE-5C88-4AB7-81D9-720C4F736354}" type="slidenum">
              <a:rPr lang="ru-RU" smtClean="0"/>
              <a:t>‹#›</a:t>
            </a:fld>
            <a:endParaRPr lang="ru-RU"/>
          </a:p>
        </p:txBody>
      </p:sp>
    </p:spTree>
    <p:extLst>
      <p:ext uri="{BB962C8B-B14F-4D97-AF65-F5344CB8AC3E}">
        <p14:creationId xmlns:p14="http://schemas.microsoft.com/office/powerpoint/2010/main" val="35378187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126C981-7900-4507-ABD9-0F12B0AEB047}" type="datetimeFigureOut">
              <a:rPr lang="ru-RU" smtClean="0"/>
              <a:t>12.01.2015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922A0EE-5C88-4AB7-81D9-720C4F736354}" type="slidenum">
              <a:rPr lang="ru-RU" smtClean="0"/>
              <a:t>‹#›</a:t>
            </a:fld>
            <a:endParaRPr lang="ru-RU"/>
          </a:p>
        </p:txBody>
      </p:sp>
    </p:spTree>
    <p:extLst>
      <p:ext uri="{BB962C8B-B14F-4D97-AF65-F5344CB8AC3E}">
        <p14:creationId xmlns:p14="http://schemas.microsoft.com/office/powerpoint/2010/main" val="14469145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126C981-7900-4507-ABD9-0F12B0AEB047}" type="datetimeFigureOut">
              <a:rPr lang="ru-RU" smtClean="0"/>
              <a:t>12.01.2015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922A0EE-5C88-4AB7-81D9-720C4F736354}" type="slidenum">
              <a:rPr lang="ru-RU" smtClean="0"/>
              <a:t>‹#›</a:t>
            </a:fld>
            <a:endParaRPr lang="ru-RU"/>
          </a:p>
        </p:txBody>
      </p:sp>
    </p:spTree>
    <p:extLst>
      <p:ext uri="{BB962C8B-B14F-4D97-AF65-F5344CB8AC3E}">
        <p14:creationId xmlns:p14="http://schemas.microsoft.com/office/powerpoint/2010/main" val="13626808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126C981-7900-4507-ABD9-0F12B0AEB047}" type="datetimeFigureOut">
              <a:rPr lang="ru-RU" smtClean="0"/>
              <a:t>12.01.2015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922A0EE-5C88-4AB7-81D9-720C4F736354}" type="slidenum">
              <a:rPr lang="ru-RU" smtClean="0"/>
              <a:t>‹#›</a:t>
            </a:fld>
            <a:endParaRPr lang="ru-RU"/>
          </a:p>
        </p:txBody>
      </p:sp>
    </p:spTree>
    <p:extLst>
      <p:ext uri="{BB962C8B-B14F-4D97-AF65-F5344CB8AC3E}">
        <p14:creationId xmlns:p14="http://schemas.microsoft.com/office/powerpoint/2010/main" val="23329644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126C981-7900-4507-ABD9-0F12B0AEB047}" type="datetimeFigureOut">
              <a:rPr lang="ru-RU" smtClean="0"/>
              <a:t>12.01.2015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922A0EE-5C88-4AB7-81D9-720C4F736354}" type="slidenum">
              <a:rPr lang="ru-RU" smtClean="0"/>
              <a:t>‹#›</a:t>
            </a:fld>
            <a:endParaRPr lang="ru-RU"/>
          </a:p>
        </p:txBody>
      </p:sp>
    </p:spTree>
    <p:extLst>
      <p:ext uri="{BB962C8B-B14F-4D97-AF65-F5344CB8AC3E}">
        <p14:creationId xmlns:p14="http://schemas.microsoft.com/office/powerpoint/2010/main" val="2260054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26C981-7900-4507-ABD9-0F12B0AEB047}" type="datetimeFigureOut">
              <a:rPr lang="ru-RU" smtClean="0"/>
              <a:t>12.01.2015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22A0EE-5C88-4AB7-81D9-720C4F736354}" type="slidenum">
              <a:rPr lang="ru-RU" smtClean="0"/>
              <a:t>‹#›</a:t>
            </a:fld>
            <a:endParaRPr lang="ru-RU"/>
          </a:p>
        </p:txBody>
      </p:sp>
    </p:spTree>
    <p:extLst>
      <p:ext uri="{BB962C8B-B14F-4D97-AF65-F5344CB8AC3E}">
        <p14:creationId xmlns:p14="http://schemas.microsoft.com/office/powerpoint/2010/main" val="19423120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gif"/></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1.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gif"/></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8.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0.png"/><Relationship Id="rId4" Type="http://schemas.openxmlformats.org/officeDocument/2006/relationships/image" Target="../media/image39.pn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41.pn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42.png"/></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43.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image" Target="../media/image45.png"/><Relationship Id="rId4" Type="http://schemas.openxmlformats.org/officeDocument/2006/relationships/image" Target="../media/image44.jpeg"/></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47.png"/></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48.png"/></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49.png"/></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50.png"/></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52.png"/><Relationship Id="rId4" Type="http://schemas.openxmlformats.org/officeDocument/2006/relationships/image" Target="../media/image51.png"/></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53.png"/></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0.png"/><Relationship Id="rId4" Type="http://schemas.openxmlformats.org/officeDocument/2006/relationships/image" Target="../media/image54.jpeg"/></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5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57.jpeg"/><Relationship Id="rId4" Type="http://schemas.openxmlformats.org/officeDocument/2006/relationships/image" Target="../media/image56.png"/></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59.png"/><Relationship Id="rId4" Type="http://schemas.openxmlformats.org/officeDocument/2006/relationships/image" Target="../media/image58.png"/></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60.png"/></Relationships>
</file>

<file path=ppt/slides/_rels/slide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62.png"/><Relationship Id="rId4" Type="http://schemas.openxmlformats.org/officeDocument/2006/relationships/image" Target="../media/image61.png"/></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63.png"/></Relationships>
</file>

<file path=ppt/slides/_rels/slide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64.png"/></Relationships>
</file>

<file path=ppt/slides/_rels/slide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65.png"/></Relationships>
</file>

<file path=ppt/slides/_rels/slide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66.png"/></Relationships>
</file>

<file path=ppt/slides/_rels/slide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67.png"/></Relationships>
</file>

<file path=ppt/slides/_rels/slide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68.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69.png"/></Relationships>
</file>

<file path=ppt/slides/_rels/slide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70.png"/></Relationships>
</file>

<file path=ppt/slides/_rels/slide5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74.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470"/>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19148" y="4639903"/>
            <a:ext cx="1337351" cy="1535279"/>
          </a:xfrm>
          <a:prstGeom prst="rect">
            <a:avLst/>
          </a:prstGeom>
        </p:spPr>
      </p:pic>
      <p:pic>
        <p:nvPicPr>
          <p:cNvPr id="7" name="Рисунок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58915" y="228441"/>
            <a:ext cx="710930" cy="816148"/>
          </a:xfrm>
          <a:prstGeom prst="rect">
            <a:avLst/>
          </a:prstGeom>
        </p:spPr>
      </p:pic>
      <p:pic>
        <p:nvPicPr>
          <p:cNvPr id="8" name="Рисунок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97377" y="2253642"/>
            <a:ext cx="720100" cy="826675"/>
          </a:xfrm>
          <a:prstGeom prst="rect">
            <a:avLst/>
          </a:prstGeom>
        </p:spPr>
      </p:pic>
      <p:pic>
        <p:nvPicPr>
          <p:cNvPr id="9" name="Рисунок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17474" y="489220"/>
            <a:ext cx="1173474" cy="1347148"/>
          </a:xfrm>
          <a:prstGeom prst="rect">
            <a:avLst/>
          </a:prstGeom>
        </p:spPr>
      </p:pic>
      <p:pic>
        <p:nvPicPr>
          <p:cNvPr id="10" name="Рисунок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87824" y="399497"/>
            <a:ext cx="898198" cy="1031131"/>
          </a:xfrm>
          <a:prstGeom prst="rect">
            <a:avLst/>
          </a:prstGeom>
        </p:spPr>
      </p:pic>
      <p:pic>
        <p:nvPicPr>
          <p:cNvPr id="11" name="Рисунок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9179" y="3417530"/>
            <a:ext cx="898198" cy="1031131"/>
          </a:xfrm>
          <a:prstGeom prst="rect">
            <a:avLst/>
          </a:prstGeom>
        </p:spPr>
      </p:pic>
      <p:pic>
        <p:nvPicPr>
          <p:cNvPr id="12" name="Рисунок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0135" y="489220"/>
            <a:ext cx="967542" cy="1110738"/>
          </a:xfrm>
          <a:prstGeom prst="rect">
            <a:avLst/>
          </a:prstGeom>
        </p:spPr>
      </p:pic>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54887" y="1162794"/>
            <a:ext cx="4513394" cy="5695206"/>
          </a:xfrm>
          <a:prstGeom prst="rect">
            <a:avLst/>
          </a:prstGeom>
        </p:spPr>
      </p:pic>
      <p:sp>
        <p:nvSpPr>
          <p:cNvPr id="4" name="Прямоугольник 3"/>
          <p:cNvSpPr/>
          <p:nvPr/>
        </p:nvSpPr>
        <p:spPr>
          <a:xfrm>
            <a:off x="1732824" y="2005259"/>
            <a:ext cx="4581556" cy="1200329"/>
          </a:xfrm>
          <a:prstGeom prst="rect">
            <a:avLst/>
          </a:prstGeom>
          <a:noFill/>
        </p:spPr>
        <p:txBody>
          <a:bodyPr wrap="square" lIns="91440" tIns="45720" rIns="91440" bIns="45720">
            <a:spAutoFit/>
          </a:bodyPr>
          <a:lstStyle/>
          <a:p>
            <a:pPr algn="ctr"/>
            <a:r>
              <a:rPr lang="ru-RU" sz="3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Пригласите </a:t>
            </a:r>
          </a:p>
          <a:p>
            <a:pPr algn="ctr"/>
            <a:r>
              <a:rPr lang="ru-RU"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Праздник в дом</a:t>
            </a:r>
            <a:endParaRPr lang="ru-RU" sz="3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2" name="Прямоугольник 1"/>
          <p:cNvSpPr/>
          <p:nvPr/>
        </p:nvSpPr>
        <p:spPr>
          <a:xfrm>
            <a:off x="268663" y="5713517"/>
            <a:ext cx="4464876" cy="830997"/>
          </a:xfrm>
          <a:prstGeom prst="rect">
            <a:avLst/>
          </a:prstGeom>
          <a:noFill/>
        </p:spPr>
        <p:txBody>
          <a:bodyPr wrap="none" lIns="91440" tIns="45720" rIns="91440" bIns="45720">
            <a:spAutoFit/>
          </a:bodyPr>
          <a:lstStyle/>
          <a:p>
            <a:pPr algn="ctr"/>
            <a:r>
              <a:rPr lang="ru-RU" sz="16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Презентацию подготовила </a:t>
            </a:r>
            <a:r>
              <a:rPr lang="ru-RU" sz="16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Зобнина</a:t>
            </a:r>
            <a:r>
              <a:rPr lang="ru-RU" sz="16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Ж.А.</a:t>
            </a:r>
          </a:p>
          <a:p>
            <a:pPr algn="ctr"/>
            <a:r>
              <a:rPr lang="ru-RU" sz="1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Гл. библиотекарь сельской детской библиотеки </a:t>
            </a:r>
          </a:p>
          <a:p>
            <a:pPr algn="ctr"/>
            <a:r>
              <a:rPr lang="ru-RU" sz="16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МБУК «ЦСБ» Кавказского с/п </a:t>
            </a:r>
            <a:endParaRPr lang="ru-RU" sz="16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extLst>
      <p:ext uri="{BB962C8B-B14F-4D97-AF65-F5344CB8AC3E}">
        <p14:creationId xmlns:p14="http://schemas.microsoft.com/office/powerpoint/2010/main" val="2861592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1"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1"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ppt_x"/>
                                          </p:val>
                                        </p:tav>
                                        <p:tav tm="100000">
                                          <p:val>
                                            <p:strVal val="#ppt_x"/>
                                          </p:val>
                                        </p:tav>
                                      </p:tavLst>
                                    </p:anim>
                                    <p:anim calcmode="lin" valueType="num">
                                      <p:cBhvr additive="base">
                                        <p:cTn id="33" dur="500" fill="hold"/>
                                        <p:tgtEl>
                                          <p:spTgt spid="7"/>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2" presetClass="entr" presetSubtype="1"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0-#ppt_h/2"/>
                                          </p:val>
                                        </p:tav>
                                        <p:tav tm="100000">
                                          <p:val>
                                            <p:strVal val="#ppt_y"/>
                                          </p:val>
                                        </p:tav>
                                      </p:tavLst>
                                    </p:anim>
                                  </p:childTnLst>
                                </p:cTn>
                              </p:par>
                            </p:childTnLst>
                          </p:cTn>
                        </p:par>
                        <p:par>
                          <p:cTn id="39" fill="hold">
                            <p:stCondLst>
                              <p:cond delay="3500"/>
                            </p:stCondLst>
                            <p:childTnLst>
                              <p:par>
                                <p:cTn id="40" presetID="2" presetClass="entr" presetSubtype="1"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ppt_x"/>
                                          </p:val>
                                        </p:tav>
                                        <p:tav tm="100000">
                                          <p:val>
                                            <p:strVal val="#ppt_x"/>
                                          </p:val>
                                        </p:tav>
                                      </p:tavLst>
                                    </p:anim>
                                    <p:anim calcmode="lin" valueType="num">
                                      <p:cBhvr additive="base">
                                        <p:cTn id="43" dur="500" fill="hold"/>
                                        <p:tgtEl>
                                          <p:spTgt spid="15"/>
                                        </p:tgtEl>
                                        <p:attrNameLst>
                                          <p:attrName>ppt_y</p:attrName>
                                        </p:attrNameLst>
                                      </p:cBhvr>
                                      <p:tavLst>
                                        <p:tav tm="0">
                                          <p:val>
                                            <p:strVal val="0-#ppt_h/2"/>
                                          </p:val>
                                        </p:tav>
                                        <p:tav tm="100000">
                                          <p:val>
                                            <p:strVal val="#ppt_y"/>
                                          </p:val>
                                        </p:tav>
                                      </p:tavLst>
                                    </p:anim>
                                  </p:childTnLst>
                                </p:cTn>
                              </p:par>
                            </p:childTnLst>
                          </p:cTn>
                        </p:par>
                        <p:par>
                          <p:cTn id="44" fill="hold">
                            <p:stCondLst>
                              <p:cond delay="4000"/>
                            </p:stCondLst>
                            <p:childTnLst>
                              <p:par>
                                <p:cTn id="45" presetID="22" presetClass="entr" presetSubtype="2" fill="hold" grpId="0" nodeType="afterEffect">
                                  <p:stCondLst>
                                    <p:cond delay="0"/>
                                  </p:stCondLst>
                                  <p:childTnLst>
                                    <p:set>
                                      <p:cBhvr>
                                        <p:cTn id="46" dur="1" fill="hold">
                                          <p:stCondLst>
                                            <p:cond delay="0"/>
                                          </p:stCondLst>
                                        </p:cTn>
                                        <p:tgtEl>
                                          <p:spTgt spid="4">
                                            <p:txEl>
                                              <p:pRg st="0" end="0"/>
                                            </p:txEl>
                                          </p:spTgt>
                                        </p:tgtEl>
                                        <p:attrNameLst>
                                          <p:attrName>style.visibility</p:attrName>
                                        </p:attrNameLst>
                                      </p:cBhvr>
                                      <p:to>
                                        <p:strVal val="visible"/>
                                      </p:to>
                                    </p:set>
                                    <p:animEffect transition="in" filter="wipe(right)">
                                      <p:cBhvr>
                                        <p:cTn id="47" dur="500"/>
                                        <p:tgtEl>
                                          <p:spTgt spid="4">
                                            <p:txEl>
                                              <p:pRg st="0" end="0"/>
                                            </p:txEl>
                                          </p:spTgt>
                                        </p:tgtEl>
                                      </p:cBhvr>
                                    </p:animEffect>
                                  </p:childTnLst>
                                </p:cTn>
                              </p:par>
                            </p:childTnLst>
                          </p:cTn>
                        </p:par>
                        <p:par>
                          <p:cTn id="48" fill="hold">
                            <p:stCondLst>
                              <p:cond delay="4500"/>
                            </p:stCondLst>
                            <p:childTnLst>
                              <p:par>
                                <p:cTn id="49" presetID="22" presetClass="entr" presetSubtype="2" fill="hold" grpId="0" nodeType="afterEffect">
                                  <p:stCondLst>
                                    <p:cond delay="0"/>
                                  </p:stCondLst>
                                  <p:childTnLst>
                                    <p:set>
                                      <p:cBhvr>
                                        <p:cTn id="50" dur="1" fill="hold">
                                          <p:stCondLst>
                                            <p:cond delay="0"/>
                                          </p:stCondLst>
                                        </p:cTn>
                                        <p:tgtEl>
                                          <p:spTgt spid="4">
                                            <p:txEl>
                                              <p:pRg st="1" end="1"/>
                                            </p:txEl>
                                          </p:spTgt>
                                        </p:tgtEl>
                                        <p:attrNameLst>
                                          <p:attrName>style.visibility</p:attrName>
                                        </p:attrNameLst>
                                      </p:cBhvr>
                                      <p:to>
                                        <p:strVal val="visible"/>
                                      </p:to>
                                    </p:set>
                                    <p:animEffect transition="in" filter="wipe(right)">
                                      <p:cBhvr>
                                        <p:cTn id="51" dur="500"/>
                                        <p:tgtEl>
                                          <p:spTgt spid="4">
                                            <p:txEl>
                                              <p:pRg st="1" end="1"/>
                                            </p:txEl>
                                          </p:spTgt>
                                        </p:tgtEl>
                                      </p:cBhvr>
                                    </p:animEffect>
                                  </p:childTnLst>
                                </p:cTn>
                              </p:par>
                            </p:childTnLst>
                          </p:cTn>
                        </p:par>
                        <p:par>
                          <p:cTn id="52" fill="hold">
                            <p:stCondLst>
                              <p:cond delay="5000"/>
                            </p:stCondLst>
                            <p:childTnLst>
                              <p:par>
                                <p:cTn id="53" presetID="22" presetClass="entr" presetSubtype="2" fill="hold" grpId="0" nodeType="afterEffect">
                                  <p:stCondLst>
                                    <p:cond delay="0"/>
                                  </p:stCondLst>
                                  <p:childTnLst>
                                    <p:set>
                                      <p:cBhvr>
                                        <p:cTn id="54" dur="1" fill="hold">
                                          <p:stCondLst>
                                            <p:cond delay="0"/>
                                          </p:stCondLst>
                                        </p:cTn>
                                        <p:tgtEl>
                                          <p:spTgt spid="2"/>
                                        </p:tgtEl>
                                        <p:attrNameLst>
                                          <p:attrName>style.visibility</p:attrName>
                                        </p:attrNameLst>
                                      </p:cBhvr>
                                      <p:to>
                                        <p:strVal val="visible"/>
                                      </p:to>
                                    </p:set>
                                    <p:animEffect transition="in" filter="wipe(right)">
                                      <p:cBhvr>
                                        <p:cTn id="5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70" y="-13855"/>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20830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131524" y="363915"/>
            <a:ext cx="5808628" cy="6555641"/>
          </a:xfrm>
          <a:prstGeom prst="rect">
            <a:avLst/>
          </a:prstGeom>
        </p:spPr>
        <p:txBody>
          <a:bodyPr wrap="square">
            <a:spAutoFit/>
          </a:bodyPr>
          <a:lstStyle/>
          <a:p>
            <a:r>
              <a:rPr lang="ru-RU" sz="2800" dirty="0" smtClean="0">
                <a:solidFill>
                  <a:srgbClr val="C00000"/>
                </a:solidFill>
              </a:rPr>
              <a:t> В новогоднюю ночь в Италии по улицам ходить опасно. Итальянцы, прощаясь со старым годом, выбрасывают из окна старые, ненужные вещи. Традицию освобождаться от старого груза здесь воспринимают буквально, и как только пробьют часы, начинают со всего маху выбрасывать всякий хлам из окна. Считается, что освободившееся место займут новые вещи. Так что нужно быть осторожным, чтобы на голову не свалилась швейная машина или соломенный стул.</a:t>
            </a:r>
            <a:endParaRPr lang="ru-RU" sz="2800" dirty="0">
              <a:solidFill>
                <a:srgbClr val="C00000"/>
              </a:solidFill>
            </a:endParaRPr>
          </a:p>
        </p:txBody>
      </p:sp>
      <p:pic>
        <p:nvPicPr>
          <p:cNvPr id="6"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28184" y="3284984"/>
            <a:ext cx="2673038" cy="336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6243705" y="260648"/>
            <a:ext cx="2379177"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Италия</a:t>
            </a:r>
            <a:endParaRPr lang="ru-RU"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4262773838"/>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0"/>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6" y="21316"/>
            <a:ext cx="9148936" cy="6836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586937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0"/>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88" y="0"/>
            <a:ext cx="5400600" cy="37819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91608" y="3257600"/>
            <a:ext cx="5292080" cy="36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6"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00394" y="476672"/>
            <a:ext cx="3835400" cy="1560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7"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439" y="4943475"/>
            <a:ext cx="1517650" cy="191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3795399"/>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314"/>
                                        </p:tgtEl>
                                        <p:attrNameLst>
                                          <p:attrName>style.visibility</p:attrName>
                                        </p:attrNameLst>
                                      </p:cBhvr>
                                      <p:to>
                                        <p:strVal val="visible"/>
                                      </p:to>
                                    </p:set>
                                    <p:anim calcmode="lin" valueType="num">
                                      <p:cBhvr>
                                        <p:cTn id="7" dur="500" fill="hold"/>
                                        <p:tgtEl>
                                          <p:spTgt spid="13314"/>
                                        </p:tgtEl>
                                        <p:attrNameLst>
                                          <p:attrName>ppt_w</p:attrName>
                                        </p:attrNameLst>
                                      </p:cBhvr>
                                      <p:tavLst>
                                        <p:tav tm="0">
                                          <p:val>
                                            <p:fltVal val="0"/>
                                          </p:val>
                                        </p:tav>
                                        <p:tav tm="100000">
                                          <p:val>
                                            <p:strVal val="#ppt_w"/>
                                          </p:val>
                                        </p:tav>
                                      </p:tavLst>
                                    </p:anim>
                                    <p:anim calcmode="lin" valueType="num">
                                      <p:cBhvr>
                                        <p:cTn id="8" dur="500" fill="hold"/>
                                        <p:tgtEl>
                                          <p:spTgt spid="13314"/>
                                        </p:tgtEl>
                                        <p:attrNameLst>
                                          <p:attrName>ppt_h</p:attrName>
                                        </p:attrNameLst>
                                      </p:cBhvr>
                                      <p:tavLst>
                                        <p:tav tm="0">
                                          <p:val>
                                            <p:fltVal val="0"/>
                                          </p:val>
                                        </p:tav>
                                        <p:tav tm="100000">
                                          <p:val>
                                            <p:strVal val="#ppt_h"/>
                                          </p:val>
                                        </p:tav>
                                      </p:tavLst>
                                    </p:anim>
                                    <p:animEffect transition="in" filter="fade">
                                      <p:cBhvr>
                                        <p:cTn id="9" dur="500"/>
                                        <p:tgtEl>
                                          <p:spTgt spid="13314"/>
                                        </p:tgtEl>
                                      </p:cBhvr>
                                    </p:animEffect>
                                  </p:childTnLst>
                                </p:cTn>
                              </p:par>
                            </p:childTnLst>
                          </p:cTn>
                        </p:par>
                        <p:par>
                          <p:cTn id="10" fill="hold">
                            <p:stCondLst>
                              <p:cond delay="500"/>
                            </p:stCondLst>
                            <p:childTnLst>
                              <p:par>
                                <p:cTn id="11" presetID="6" presetClass="entr" presetSubtype="16" fill="hold" nodeType="afterEffect">
                                  <p:stCondLst>
                                    <p:cond delay="0"/>
                                  </p:stCondLst>
                                  <p:childTnLst>
                                    <p:set>
                                      <p:cBhvr>
                                        <p:cTn id="12" dur="1" fill="hold">
                                          <p:stCondLst>
                                            <p:cond delay="0"/>
                                          </p:stCondLst>
                                        </p:cTn>
                                        <p:tgtEl>
                                          <p:spTgt spid="13315"/>
                                        </p:tgtEl>
                                        <p:attrNameLst>
                                          <p:attrName>style.visibility</p:attrName>
                                        </p:attrNameLst>
                                      </p:cBhvr>
                                      <p:to>
                                        <p:strVal val="visible"/>
                                      </p:to>
                                    </p:set>
                                    <p:animEffect transition="in" filter="circle(in)">
                                      <p:cBhvr>
                                        <p:cTn id="13" dur="20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0"/>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88" y="-2348"/>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39688" y="32718"/>
            <a:ext cx="5331768" cy="6555641"/>
          </a:xfrm>
          <a:prstGeom prst="rect">
            <a:avLst/>
          </a:prstGeom>
        </p:spPr>
        <p:txBody>
          <a:bodyPr wrap="square">
            <a:spAutoFit/>
          </a:bodyPr>
          <a:lstStyle/>
          <a:p>
            <a:r>
              <a:rPr lang="ru-RU" sz="2800" dirty="0" smtClean="0">
                <a:solidFill>
                  <a:srgbClr val="C00000"/>
                </a:solidFill>
              </a:rPr>
              <a:t>В новогоднюю ночь молодожены и женихи с невестами под окнами своих домов стреляют из ружей. Чем больше выстрелов пара сделает, тем крепче будут их чувства. Перед самым Новым годом немцы взбираются на стулья и с первым ударом часов «спрыгивают» в новый год. Чтобы будущий год был прибыльным, в руке должна быть монета. А счастье и новые силы появятся, если съесть морковку, которую еще с осени хранили в меду.</a:t>
            </a:r>
            <a:endParaRPr lang="ru-RU" sz="2800" dirty="0">
              <a:solidFill>
                <a:srgbClr val="C00000"/>
              </a:solidFill>
            </a:endParaRPr>
          </a:p>
        </p:txBody>
      </p:sp>
      <p:pic>
        <p:nvPicPr>
          <p:cNvPr id="1126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79713" y="260648"/>
            <a:ext cx="3787934" cy="4981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56376" y="5344881"/>
            <a:ext cx="1187624" cy="1498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5617463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11267"/>
                                        </p:tgtEl>
                                        <p:attrNameLst>
                                          <p:attrName>style.visibility</p:attrName>
                                        </p:attrNameLst>
                                      </p:cBhvr>
                                      <p:to>
                                        <p:strVal val="visible"/>
                                      </p:to>
                                    </p:set>
                                    <p:anim calcmode="lin" valueType="num">
                                      <p:cBhvr>
                                        <p:cTn id="13" dur="1000" fill="hold"/>
                                        <p:tgtEl>
                                          <p:spTgt spid="11267"/>
                                        </p:tgtEl>
                                        <p:attrNameLst>
                                          <p:attrName>ppt_w</p:attrName>
                                        </p:attrNameLst>
                                      </p:cBhvr>
                                      <p:tavLst>
                                        <p:tav tm="0">
                                          <p:val>
                                            <p:fltVal val="0"/>
                                          </p:val>
                                        </p:tav>
                                        <p:tav tm="100000">
                                          <p:val>
                                            <p:strVal val="#ppt_w"/>
                                          </p:val>
                                        </p:tav>
                                      </p:tavLst>
                                    </p:anim>
                                    <p:anim calcmode="lin" valueType="num">
                                      <p:cBhvr>
                                        <p:cTn id="14" dur="1000" fill="hold"/>
                                        <p:tgtEl>
                                          <p:spTgt spid="11267"/>
                                        </p:tgtEl>
                                        <p:attrNameLst>
                                          <p:attrName>ppt_h</p:attrName>
                                        </p:attrNameLst>
                                      </p:cBhvr>
                                      <p:tavLst>
                                        <p:tav tm="0">
                                          <p:val>
                                            <p:fltVal val="0"/>
                                          </p:val>
                                        </p:tav>
                                        <p:tav tm="100000">
                                          <p:val>
                                            <p:strVal val="#ppt_h"/>
                                          </p:val>
                                        </p:tav>
                                      </p:tavLst>
                                    </p:anim>
                                    <p:anim calcmode="lin" valueType="num">
                                      <p:cBhvr>
                                        <p:cTn id="15" dur="1000" fill="hold"/>
                                        <p:tgtEl>
                                          <p:spTgt spid="11267"/>
                                        </p:tgtEl>
                                        <p:attrNameLst>
                                          <p:attrName>style.rotation</p:attrName>
                                        </p:attrNameLst>
                                      </p:cBhvr>
                                      <p:tavLst>
                                        <p:tav tm="0">
                                          <p:val>
                                            <p:fltVal val="90"/>
                                          </p:val>
                                        </p:tav>
                                        <p:tav tm="100000">
                                          <p:val>
                                            <p:fltVal val="0"/>
                                          </p:val>
                                        </p:tav>
                                      </p:tavLst>
                                    </p:anim>
                                    <p:animEffect transition="in" filter="fade">
                                      <p:cBhvr>
                                        <p:cTn id="16" dur="10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0"/>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536" y="464452"/>
            <a:ext cx="7933258" cy="5328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33259" y="5357813"/>
            <a:ext cx="1189037" cy="1500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8971616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0"/>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88" y="1556792"/>
            <a:ext cx="4892014" cy="4320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179512" y="188640"/>
            <a:ext cx="5204695"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Великобритания</a:t>
            </a:r>
            <a:endParaRPr lang="ru-RU"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4" name="Прямоугольник 3"/>
          <p:cNvSpPr/>
          <p:nvPr/>
        </p:nvSpPr>
        <p:spPr>
          <a:xfrm>
            <a:off x="4943062" y="977783"/>
            <a:ext cx="4200938" cy="6001643"/>
          </a:xfrm>
          <a:prstGeom prst="rect">
            <a:avLst/>
          </a:prstGeom>
        </p:spPr>
        <p:txBody>
          <a:bodyPr wrap="square">
            <a:spAutoFit/>
          </a:bodyPr>
          <a:lstStyle/>
          <a:p>
            <a:r>
              <a:rPr lang="ru-RU" sz="2400" dirty="0" smtClean="0">
                <a:solidFill>
                  <a:srgbClr val="C00000"/>
                </a:solidFill>
              </a:rPr>
              <a:t> Дом принято украшать ветками остролистника и омелы белой. Одна из древних традиций - рождественское полено. Считается, что ещё древние викинги принесли этот обряд в Англию. На Рождество они спиливали огромное дерево, и весь год оно вылёживалось - сохло. И только на следующее Рождество его приносили в дом, и оно горело в очаге долго-долго. Если же гасло, не прогорев до пепла, хозяева ожидали беды. </a:t>
            </a:r>
            <a:endParaRPr lang="ru-RU" sz="2400" dirty="0">
              <a:solidFill>
                <a:srgbClr val="C00000"/>
              </a:solidFill>
            </a:endParaRPr>
          </a:p>
        </p:txBody>
      </p:sp>
    </p:spTree>
    <p:extLst>
      <p:ext uri="{BB962C8B-B14F-4D97-AF65-F5344CB8AC3E}">
        <p14:creationId xmlns:p14="http://schemas.microsoft.com/office/powerpoint/2010/main" val="1971570203"/>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5363"/>
                                        </p:tgtEl>
                                        <p:attrNameLst>
                                          <p:attrName>style.visibility</p:attrName>
                                        </p:attrNameLst>
                                      </p:cBhvr>
                                      <p:to>
                                        <p:strVal val="visible"/>
                                      </p:to>
                                    </p:set>
                                    <p:animEffect transition="in" filter="barn(inVertical)">
                                      <p:cBhvr>
                                        <p:cTn id="7" dur="500"/>
                                        <p:tgtEl>
                                          <p:spTgt spid="1536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0"/>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149" y="166328"/>
            <a:ext cx="9184149" cy="6525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04627979"/>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0"/>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12157" y="-6927"/>
            <a:ext cx="8964488" cy="3539430"/>
          </a:xfrm>
          <a:prstGeom prst="rect">
            <a:avLst/>
          </a:prstGeom>
        </p:spPr>
        <p:txBody>
          <a:bodyPr wrap="square">
            <a:spAutoFit/>
          </a:bodyPr>
          <a:lstStyle/>
          <a:p>
            <a:pPr algn="ctr"/>
            <a:r>
              <a:rPr lang="ru-RU" sz="2800" dirty="0" smtClean="0">
                <a:solidFill>
                  <a:srgbClr val="C00000"/>
                </a:solidFill>
              </a:rPr>
              <a:t>Ещё англичане в Новом году кушают традиционное блюдо – английский пудинг. И делают они это очень медленно. Ведь внутри пудинга находятся всякие мелкие предметы, каждый из которых что-нибудь обозначает. Предметы эти попадают в пудинг не случайно. Их туда специально кладут во время приготовления. Поэтому англичане едят медленно – они не хотят проглотить своё счастье в новом году.</a:t>
            </a:r>
            <a:endParaRPr lang="ru-RU" sz="2800" dirty="0">
              <a:solidFill>
                <a:srgbClr val="C00000"/>
              </a:solidFill>
            </a:endParaRPr>
          </a:p>
        </p:txBody>
      </p:sp>
      <p:pic>
        <p:nvPicPr>
          <p:cNvPr id="174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2" y="3580622"/>
            <a:ext cx="4033695" cy="3277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83573" y="5197282"/>
            <a:ext cx="1189037" cy="1500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8116295"/>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8" presetClass="entr" presetSubtype="16" fill="hold" nodeType="withEffect">
                                  <p:stCondLst>
                                    <p:cond delay="0"/>
                                  </p:stCondLst>
                                  <p:childTnLst>
                                    <p:set>
                                      <p:cBhvr>
                                        <p:cTn id="11" dur="1" fill="hold">
                                          <p:stCondLst>
                                            <p:cond delay="0"/>
                                          </p:stCondLst>
                                        </p:cTn>
                                        <p:tgtEl>
                                          <p:spTgt spid="17410"/>
                                        </p:tgtEl>
                                        <p:attrNameLst>
                                          <p:attrName>style.visibility</p:attrName>
                                        </p:attrNameLst>
                                      </p:cBhvr>
                                      <p:to>
                                        <p:strVal val="visible"/>
                                      </p:to>
                                    </p:set>
                                    <p:animEffect transition="in" filter="diamond(in)">
                                      <p:cBhvr>
                                        <p:cTn id="12" dur="2000"/>
                                        <p:tgtEl>
                                          <p:spTgt spid="17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0"/>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88" y="275102"/>
            <a:ext cx="9144000" cy="63077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6424540"/>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0"/>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5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88" y="-27846"/>
            <a:ext cx="9183687" cy="6481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0252575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0"/>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380372" y="458376"/>
            <a:ext cx="6552728" cy="5509200"/>
          </a:xfrm>
          <a:prstGeom prst="rect">
            <a:avLst/>
          </a:prstGeom>
          <a:ln>
            <a:noFill/>
          </a:ln>
        </p:spPr>
        <p:txBody>
          <a:bodyPr wrap="square">
            <a:spAutoFit/>
          </a:bodyPr>
          <a:lstStyle/>
          <a:p>
            <a:pPr algn="ctr"/>
            <a:r>
              <a:rPr lang="ru-RU" sz="3200" dirty="0" smtClean="0">
                <a:solidFill>
                  <a:srgbClr val="C00000"/>
                </a:solidFill>
              </a:rPr>
              <a:t>В каждой стране этот праздник отмечают по-особенному. В преддверии Нового года про традиции русского народа отмечать этот, пожалуй, самый запоминающийся праздник, говорится немало. Давайте же уделим немного времени традициям и других народов мира. Тем более что среди них есть довольно забавные.</a:t>
            </a:r>
            <a:endParaRPr lang="ru-RU" sz="3200" dirty="0">
              <a:solidFill>
                <a:srgbClr val="C00000"/>
              </a:solidFill>
            </a:endParaRPr>
          </a:p>
        </p:txBody>
      </p:sp>
      <p:pic>
        <p:nvPicPr>
          <p:cNvPr id="6" name="Рисунок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01483" y="3789039"/>
            <a:ext cx="2382205" cy="3005975"/>
          </a:xfrm>
          <a:prstGeom prst="rect">
            <a:avLst/>
          </a:prstGeom>
        </p:spPr>
      </p:pic>
    </p:spTree>
    <p:extLst>
      <p:ext uri="{BB962C8B-B14F-4D97-AF65-F5344CB8AC3E}">
        <p14:creationId xmlns:p14="http://schemas.microsoft.com/office/powerpoint/2010/main" val="2547864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0"/>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32656"/>
            <a:ext cx="9144000" cy="6048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0225758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0"/>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0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742" y="380733"/>
            <a:ext cx="9144000" cy="6096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2963702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0"/>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88" y="-41711"/>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4548" y="150137"/>
            <a:ext cx="9004176" cy="2000548"/>
          </a:xfrm>
          <a:prstGeom prst="rect">
            <a:avLst/>
          </a:prstGeom>
        </p:spPr>
        <p:txBody>
          <a:bodyPr wrap="square">
            <a:spAutoFit/>
          </a:bodyPr>
          <a:lstStyle/>
          <a:p>
            <a:r>
              <a:rPr lang="ru-RU" sz="2800" dirty="0" smtClean="0">
                <a:solidFill>
                  <a:srgbClr val="C00000"/>
                </a:solidFill>
              </a:rPr>
              <a:t> </a:t>
            </a:r>
            <a:r>
              <a:rPr lang="ru-RU" sz="2400" dirty="0" smtClean="0">
                <a:solidFill>
                  <a:srgbClr val="C00000"/>
                </a:solidFill>
              </a:rPr>
              <a:t>Накануне Нового года венгры занимаются поджогами — предают огню соломенные чучела козла отпущения. Пока козел горит, с ним носятся по всей деревне или кварталу. Кремация его обозначает избавление от неприятностей уходящего года. А чтобы новое счастье не улетело, на новогодний стол не подают птицу.</a:t>
            </a:r>
            <a:endParaRPr lang="ru-RU" sz="2400" dirty="0">
              <a:solidFill>
                <a:srgbClr val="C00000"/>
              </a:solidFill>
            </a:endParaRPr>
          </a:p>
        </p:txBody>
      </p:sp>
      <p:pic>
        <p:nvPicPr>
          <p:cNvPr id="2253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89767" y="2276871"/>
            <a:ext cx="6364465" cy="43674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5435258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up)">
                                      <p:cBhvr>
                                        <p:cTn id="7" dur="500"/>
                                        <p:tgtEl>
                                          <p:spTgt spid="2">
                                            <p:txEl>
                                              <p:pRg st="0" end="0"/>
                                            </p:txEl>
                                          </p:spTgt>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22530"/>
                                        </p:tgtEl>
                                        <p:attrNameLst>
                                          <p:attrName>style.visibility</p:attrName>
                                        </p:attrNameLst>
                                      </p:cBhvr>
                                      <p:to>
                                        <p:strVal val="visible"/>
                                      </p:to>
                                    </p:set>
                                    <p:anim calcmode="lin" valueType="num">
                                      <p:cBhvr>
                                        <p:cTn id="11" dur="1000" fill="hold"/>
                                        <p:tgtEl>
                                          <p:spTgt spid="22530"/>
                                        </p:tgtEl>
                                        <p:attrNameLst>
                                          <p:attrName>ppt_w</p:attrName>
                                        </p:attrNameLst>
                                      </p:cBhvr>
                                      <p:tavLst>
                                        <p:tav tm="0">
                                          <p:val>
                                            <p:fltVal val="0"/>
                                          </p:val>
                                        </p:tav>
                                        <p:tav tm="100000">
                                          <p:val>
                                            <p:strVal val="#ppt_w"/>
                                          </p:val>
                                        </p:tav>
                                      </p:tavLst>
                                    </p:anim>
                                    <p:anim calcmode="lin" valueType="num">
                                      <p:cBhvr>
                                        <p:cTn id="12" dur="1000" fill="hold"/>
                                        <p:tgtEl>
                                          <p:spTgt spid="22530"/>
                                        </p:tgtEl>
                                        <p:attrNameLst>
                                          <p:attrName>ppt_h</p:attrName>
                                        </p:attrNameLst>
                                      </p:cBhvr>
                                      <p:tavLst>
                                        <p:tav tm="0">
                                          <p:val>
                                            <p:fltVal val="0"/>
                                          </p:val>
                                        </p:tav>
                                        <p:tav tm="100000">
                                          <p:val>
                                            <p:strVal val="#ppt_h"/>
                                          </p:val>
                                        </p:tav>
                                      </p:tavLst>
                                    </p:anim>
                                    <p:anim calcmode="lin" valueType="num">
                                      <p:cBhvr>
                                        <p:cTn id="13" dur="1000" fill="hold"/>
                                        <p:tgtEl>
                                          <p:spTgt spid="22530"/>
                                        </p:tgtEl>
                                        <p:attrNameLst>
                                          <p:attrName>style.rotation</p:attrName>
                                        </p:attrNameLst>
                                      </p:cBhvr>
                                      <p:tavLst>
                                        <p:tav tm="0">
                                          <p:val>
                                            <p:fltVal val="90"/>
                                          </p:val>
                                        </p:tav>
                                        <p:tav tm="100000">
                                          <p:val>
                                            <p:fltVal val="0"/>
                                          </p:val>
                                        </p:tav>
                                      </p:tavLst>
                                    </p:anim>
                                    <p:animEffect transition="in" filter="fade">
                                      <p:cBhvr>
                                        <p:cTn id="14" dur="10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0"/>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5004048" y="908720"/>
            <a:ext cx="4032448" cy="5262979"/>
          </a:xfrm>
          <a:prstGeom prst="rect">
            <a:avLst/>
          </a:prstGeom>
        </p:spPr>
        <p:txBody>
          <a:bodyPr wrap="square">
            <a:spAutoFit/>
          </a:bodyPr>
          <a:lstStyle/>
          <a:p>
            <a:pPr algn="ctr"/>
            <a:r>
              <a:rPr lang="ru-RU" dirty="0" smtClean="0"/>
              <a:t> </a:t>
            </a:r>
            <a:r>
              <a:rPr lang="ru-RU" sz="2800" dirty="0" smtClean="0">
                <a:solidFill>
                  <a:srgbClr val="C00000"/>
                </a:solidFill>
              </a:rPr>
              <a:t>Граждане Эквадора, которые неделями шьют кукол размером в человеческий рост, чтобы за</a:t>
            </a:r>
          </a:p>
          <a:p>
            <a:pPr algn="ctr"/>
            <a:r>
              <a:rPr lang="ru-RU" sz="2800" dirty="0" smtClean="0">
                <a:solidFill>
                  <a:srgbClr val="C00000"/>
                </a:solidFill>
              </a:rPr>
              <a:t> 5 минут их сжечь. Благо с поролоном ныне проблем нет. Дабы огонь был до неба, кукол  несут в одно место, обычно на центральную площадь города.</a:t>
            </a:r>
            <a:endParaRPr lang="ru-RU" sz="2800" dirty="0">
              <a:solidFill>
                <a:srgbClr val="C00000"/>
              </a:solidFill>
            </a:endParaRPr>
          </a:p>
        </p:txBody>
      </p:sp>
      <p:sp>
        <p:nvSpPr>
          <p:cNvPr id="4" name="Прямоугольник 3"/>
          <p:cNvSpPr/>
          <p:nvPr/>
        </p:nvSpPr>
        <p:spPr>
          <a:xfrm>
            <a:off x="2699792" y="8531"/>
            <a:ext cx="3081421"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ЭКВАДОР</a:t>
            </a:r>
            <a:endParaRPr lang="ru-RU"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2355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307" y="943190"/>
            <a:ext cx="4320480" cy="58182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35230977"/>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5" presetClass="entr" presetSubtype="0" fill="hold" nodeType="withEffect">
                                  <p:stCondLst>
                                    <p:cond delay="0"/>
                                  </p:stCondLst>
                                  <p:childTnLst>
                                    <p:set>
                                      <p:cBhvr>
                                        <p:cTn id="11" dur="1" fill="hold">
                                          <p:stCondLst>
                                            <p:cond delay="0"/>
                                          </p:stCondLst>
                                        </p:cTn>
                                        <p:tgtEl>
                                          <p:spTgt spid="23554"/>
                                        </p:tgtEl>
                                        <p:attrNameLst>
                                          <p:attrName>style.visibility</p:attrName>
                                        </p:attrNameLst>
                                      </p:cBhvr>
                                      <p:to>
                                        <p:strVal val="visible"/>
                                      </p:to>
                                    </p:set>
                                    <p:animEffect transition="in" filter="fade">
                                      <p:cBhvr>
                                        <p:cTn id="12" dur="2000"/>
                                        <p:tgtEl>
                                          <p:spTgt spid="23554"/>
                                        </p:tgtEl>
                                      </p:cBhvr>
                                    </p:animEffect>
                                    <p:anim calcmode="lin" valueType="num">
                                      <p:cBhvr>
                                        <p:cTn id="13" dur="2000" fill="hold"/>
                                        <p:tgtEl>
                                          <p:spTgt spid="23554"/>
                                        </p:tgtEl>
                                        <p:attrNameLst>
                                          <p:attrName>ppt_w</p:attrName>
                                        </p:attrNameLst>
                                      </p:cBhvr>
                                      <p:tavLst>
                                        <p:tav tm="0" fmla="#ppt_w*sin(2.5*pi*$)">
                                          <p:val>
                                            <p:fltVal val="0"/>
                                          </p:val>
                                        </p:tav>
                                        <p:tav tm="100000">
                                          <p:val>
                                            <p:fltVal val="1"/>
                                          </p:val>
                                        </p:tav>
                                      </p:tavLst>
                                    </p:anim>
                                    <p:anim calcmode="lin" valueType="num">
                                      <p:cBhvr>
                                        <p:cTn id="14" dur="2000" fill="hold"/>
                                        <p:tgtEl>
                                          <p:spTgt spid="2355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0"/>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57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791" y="116631"/>
            <a:ext cx="3190747" cy="2388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57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59832" y="2636912"/>
            <a:ext cx="5937250" cy="4028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58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688" y="5267758"/>
            <a:ext cx="1189037" cy="1500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95676210"/>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0"/>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60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831" y="1385392"/>
            <a:ext cx="9247519" cy="5472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2771800" y="260648"/>
            <a:ext cx="3082896"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Норвегия</a:t>
            </a:r>
            <a:endParaRPr lang="ru-RU"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61370066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0"/>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24" y="0"/>
            <a:ext cx="9144000"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19324" y="116632"/>
            <a:ext cx="9124675" cy="2554545"/>
          </a:xfrm>
          <a:prstGeom prst="rect">
            <a:avLst/>
          </a:prstGeom>
        </p:spPr>
        <p:txBody>
          <a:bodyPr wrap="square">
            <a:spAutoFit/>
          </a:bodyPr>
          <a:lstStyle/>
          <a:p>
            <a:r>
              <a:rPr lang="ru-RU" sz="3200" dirty="0" smtClean="0">
                <a:solidFill>
                  <a:srgbClr val="C00000"/>
                </a:solidFill>
              </a:rPr>
              <a:t>В этой стране дети ждут подарков от козы. Ее встречают праздничные угощения - сухие колосья овса, которые на Новый год кладут в детскую обувку. Наутро вместо колосьев ребята находят в своих ботинках и туфельках новогодние гостинцы.</a:t>
            </a:r>
            <a:endParaRPr lang="ru-RU" sz="3200" dirty="0">
              <a:solidFill>
                <a:srgbClr val="C00000"/>
              </a:solidFill>
            </a:endParaRPr>
          </a:p>
        </p:txBody>
      </p:sp>
      <p:pic>
        <p:nvPicPr>
          <p:cNvPr id="266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544" y="2996952"/>
            <a:ext cx="4827712" cy="3626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76066" y="5008377"/>
            <a:ext cx="1438442" cy="1805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7557642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par>
                                <p:cTn id="8" presetID="45" presetClass="entr" presetSubtype="0" fill="hold" nodeType="withEffect">
                                  <p:stCondLst>
                                    <p:cond delay="0"/>
                                  </p:stCondLst>
                                  <p:childTnLst>
                                    <p:set>
                                      <p:cBhvr>
                                        <p:cTn id="9" dur="1" fill="hold">
                                          <p:stCondLst>
                                            <p:cond delay="0"/>
                                          </p:stCondLst>
                                        </p:cTn>
                                        <p:tgtEl>
                                          <p:spTgt spid="26626"/>
                                        </p:tgtEl>
                                        <p:attrNameLst>
                                          <p:attrName>style.visibility</p:attrName>
                                        </p:attrNameLst>
                                      </p:cBhvr>
                                      <p:to>
                                        <p:strVal val="visible"/>
                                      </p:to>
                                    </p:set>
                                    <p:animEffect transition="in" filter="fade">
                                      <p:cBhvr>
                                        <p:cTn id="10" dur="2000"/>
                                        <p:tgtEl>
                                          <p:spTgt spid="26626"/>
                                        </p:tgtEl>
                                      </p:cBhvr>
                                    </p:animEffect>
                                    <p:anim calcmode="lin" valueType="num">
                                      <p:cBhvr>
                                        <p:cTn id="11" dur="2000" fill="hold"/>
                                        <p:tgtEl>
                                          <p:spTgt spid="26626"/>
                                        </p:tgtEl>
                                        <p:attrNameLst>
                                          <p:attrName>ppt_w</p:attrName>
                                        </p:attrNameLst>
                                      </p:cBhvr>
                                      <p:tavLst>
                                        <p:tav tm="0" fmla="#ppt_w*sin(2.5*pi*$)">
                                          <p:val>
                                            <p:fltVal val="0"/>
                                          </p:val>
                                        </p:tav>
                                        <p:tav tm="100000">
                                          <p:val>
                                            <p:fltVal val="1"/>
                                          </p:val>
                                        </p:tav>
                                      </p:tavLst>
                                    </p:anim>
                                    <p:anim calcmode="lin" valueType="num">
                                      <p:cBhvr>
                                        <p:cTn id="12" dur="2000" fill="hold"/>
                                        <p:tgtEl>
                                          <p:spTgt spid="2662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0"/>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5527398" y="332656"/>
            <a:ext cx="3635896" cy="6001643"/>
          </a:xfrm>
          <a:prstGeom prst="rect">
            <a:avLst/>
          </a:prstGeom>
        </p:spPr>
        <p:txBody>
          <a:bodyPr wrap="square">
            <a:spAutoFit/>
          </a:bodyPr>
          <a:lstStyle/>
          <a:p>
            <a:pPr algn="ctr"/>
            <a:r>
              <a:rPr lang="ru-RU" sz="3200" dirty="0" smtClean="0">
                <a:solidFill>
                  <a:srgbClr val="C00000"/>
                </a:solidFill>
              </a:rPr>
              <a:t>Здесь новогодние подарки выкладывают на стол и прикрывают миской. Незамужние девушки бросают через плечо башмачок. Если он упадет носком к двери - быть свадьбе.</a:t>
            </a:r>
            <a:endParaRPr lang="ru-RU" sz="3200" dirty="0">
              <a:solidFill>
                <a:srgbClr val="C00000"/>
              </a:solidFill>
            </a:endParaRPr>
          </a:p>
        </p:txBody>
      </p:sp>
      <p:sp>
        <p:nvSpPr>
          <p:cNvPr id="5" name="Прямоугольник 4"/>
          <p:cNvSpPr/>
          <p:nvPr/>
        </p:nvSpPr>
        <p:spPr>
          <a:xfrm>
            <a:off x="871452" y="348973"/>
            <a:ext cx="3725700"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Финляндия</a:t>
            </a:r>
            <a:endParaRPr lang="ru-RU"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276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6798" y="2062127"/>
            <a:ext cx="5400600" cy="3488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32673536"/>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0"/>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6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77740"/>
            <a:ext cx="9144000" cy="6003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3725734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0"/>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6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234" y="260648"/>
            <a:ext cx="9235922" cy="6408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8143403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4283968" y="1126316"/>
            <a:ext cx="4955820" cy="4955203"/>
          </a:xfrm>
          <a:prstGeom prst="rect">
            <a:avLst/>
          </a:prstGeom>
        </p:spPr>
        <p:txBody>
          <a:bodyPr wrap="square">
            <a:spAutoFit/>
          </a:bodyPr>
          <a:lstStyle/>
          <a:p>
            <a:pPr algn="ctr"/>
            <a:r>
              <a:rPr lang="ru-RU" sz="2800" dirty="0" smtClean="0">
                <a:solidFill>
                  <a:srgbClr val="C00000"/>
                </a:solidFill>
              </a:rPr>
              <a:t> </a:t>
            </a:r>
            <a:r>
              <a:rPr lang="ru-RU" sz="2400" dirty="0" smtClean="0">
                <a:solidFill>
                  <a:srgbClr val="C00000"/>
                </a:solidFill>
              </a:rPr>
              <a:t>Здесь новогодние торжества проходят весьма экзотично. По причине отсутствия снега, ёлок, оленей и прочих привычных атрибутов праздника, Санта Клаус появляется в плавательном костюме, на специальном ярко украшенном </a:t>
            </a:r>
            <a:r>
              <a:rPr lang="ru-RU" sz="2400" dirty="0" err="1" smtClean="0">
                <a:solidFill>
                  <a:srgbClr val="C00000"/>
                </a:solidFill>
              </a:rPr>
              <a:t>серфе</a:t>
            </a:r>
            <a:r>
              <a:rPr lang="ru-RU" sz="2400" dirty="0" smtClean="0">
                <a:solidFill>
                  <a:srgbClr val="C00000"/>
                </a:solidFill>
              </a:rPr>
              <a:t> на пляжах Сиднея. Причем, соблюдая традиции Старого Света, в его одежде обязательно присутствуют белая борода и красная шапочка с помпончиком на конце. </a:t>
            </a:r>
            <a:endParaRPr lang="ru-RU" sz="2400" dirty="0">
              <a:solidFill>
                <a:srgbClr val="C00000"/>
              </a:solidFill>
            </a:endParaRPr>
          </a:p>
        </p:txBody>
      </p:sp>
      <p:sp>
        <p:nvSpPr>
          <p:cNvPr id="3" name="Прямоугольник 2"/>
          <p:cNvSpPr/>
          <p:nvPr/>
        </p:nvSpPr>
        <p:spPr>
          <a:xfrm>
            <a:off x="5652120" y="116632"/>
            <a:ext cx="3371436"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Австралия</a:t>
            </a:r>
            <a:endParaRPr lang="ru-RU"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307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4" y="547286"/>
            <a:ext cx="3923928" cy="31697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9"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840287"/>
            <a:ext cx="2384425" cy="300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700982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Horizontal)">
                                      <p:cBhvr>
                                        <p:cTn id="7" dur="500"/>
                                        <p:tgtEl>
                                          <p:spTgt spid="3"/>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3078"/>
                                        </p:tgtEl>
                                        <p:attrNameLst>
                                          <p:attrName>style.visibility</p:attrName>
                                        </p:attrNameLst>
                                      </p:cBhvr>
                                      <p:to>
                                        <p:strVal val="visible"/>
                                      </p:to>
                                    </p:set>
                                    <p:animEffect transition="in" filter="wheel(1)">
                                      <p:cBhvr>
                                        <p:cTn id="11" dur="2000"/>
                                        <p:tgtEl>
                                          <p:spTgt spid="3078"/>
                                        </p:tgtEl>
                                      </p:cBhvr>
                                    </p:animEffect>
                                  </p:childTnLst>
                                </p:cTn>
                              </p:par>
                              <p:par>
                                <p:cTn id="12" presetID="42" presetClass="entr" presetSubtype="0"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0"/>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Рисунок 4" descr="http://images.myshared.ru/52621/slide_12.jpg"/>
          <p:cNvPicPr/>
          <p:nvPr/>
        </p:nvPicPr>
        <p:blipFill>
          <a:blip r:embed="rId4">
            <a:extLst>
              <a:ext uri="{28A0092B-C50C-407E-A947-70E740481C1C}">
                <a14:useLocalDpi xmlns:a14="http://schemas.microsoft.com/office/drawing/2010/main" val="0"/>
              </a:ext>
            </a:extLst>
          </a:blip>
          <a:srcRect/>
          <a:stretch>
            <a:fillRect/>
          </a:stretch>
        </p:blipFill>
        <p:spPr bwMode="auto">
          <a:xfrm>
            <a:off x="-39688" y="-33567"/>
            <a:ext cx="5649217" cy="3981369"/>
          </a:xfrm>
          <a:prstGeom prst="rect">
            <a:avLst/>
          </a:prstGeom>
          <a:noFill/>
          <a:ln>
            <a:noFill/>
          </a:ln>
        </p:spPr>
      </p:pic>
      <p:pic>
        <p:nvPicPr>
          <p:cNvPr id="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58816" y="3224112"/>
            <a:ext cx="5256584" cy="3657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504" y="5030577"/>
            <a:ext cx="1438442" cy="1805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49972752"/>
      </p:ext>
    </p:extLst>
  </p:cSld>
  <p:clrMapOvr>
    <a:masterClrMapping/>
  </p:clrMapOvr>
  <mc:AlternateContent xmlns:mc="http://schemas.openxmlformats.org/markup-compatibility/2006" xmlns:p14="http://schemas.microsoft.com/office/powerpoint/2010/main">
    <mc:Choice Requires="p14">
      <p:transition spd="slow" p14:dur="4000">
        <p14:vortex/>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par>
                                <p:cTn id="11" presetID="3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style.rotation</p:attrName>
                                        </p:attrNameLst>
                                      </p:cBhvr>
                                      <p:tavLst>
                                        <p:tav tm="0">
                                          <p:val>
                                            <p:fltVal val="90"/>
                                          </p:val>
                                        </p:tav>
                                        <p:tav tm="100000">
                                          <p:val>
                                            <p:fltVal val="0"/>
                                          </p:val>
                                        </p:tav>
                                      </p:tavLst>
                                    </p:anim>
                                    <p:animEffect transition="in" filter="fade">
                                      <p:cBhvr>
                                        <p:cTn id="1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0"/>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7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090" y="0"/>
            <a:ext cx="9261089"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05585534"/>
      </p:ext>
    </p:extLst>
  </p:cSld>
  <p:clrMapOvr>
    <a:masterClrMapping/>
  </p:clrMapOvr>
  <mc:AlternateContent xmlns:mc="http://schemas.openxmlformats.org/markup-compatibility/2006" xmlns:p14="http://schemas.microsoft.com/office/powerpoint/2010/main">
    <mc:Choice Requires="p14">
      <p:transition spd="slow" p14:dur="1500">
        <p14:ripple dir="rd"/>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0"/>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7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904"/>
            <a:ext cx="9143999" cy="6856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03956235"/>
      </p:ext>
    </p:extLst>
  </p:cSld>
  <p:clrMapOvr>
    <a:masterClrMapping/>
  </p:clrMapOvr>
  <p:transition spd="slow">
    <p:wedg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0"/>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238"/>
            <a:ext cx="9144000" cy="65285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00596354"/>
      </p:ext>
    </p:extLst>
  </p:cSld>
  <p:clrMapOvr>
    <a:masterClrMapping/>
  </p:clrMapOvr>
  <mc:AlternateContent xmlns:mc="http://schemas.openxmlformats.org/markup-compatibility/2006" xmlns:p14="http://schemas.microsoft.com/office/powerpoint/2010/main">
    <mc:Choice Requires="p14">
      <p:transition spd="slow" p14:dur="1200">
        <p:zoom dir="in"/>
      </p:transition>
    </mc:Choice>
    <mc:Fallback xmlns="">
      <p:transition spd="slow">
        <p:zoom dir="in"/>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0"/>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89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238"/>
            <a:ext cx="9144000" cy="6861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44731762"/>
      </p:ext>
    </p:extLst>
  </p:cSld>
  <p:clrMapOvr>
    <a:masterClrMapping/>
  </p:clrMapOvr>
  <mc:AlternateContent xmlns:mc="http://schemas.openxmlformats.org/markup-compatibility/2006" xmlns:p14="http://schemas.microsoft.com/office/powerpoint/2010/main">
    <mc:Choice Requires="p14">
      <p:transition spd="slow" p14:dur="2500">
        <p:checker dir="vert"/>
      </p:transition>
    </mc:Choice>
    <mc:Fallback xmlns="">
      <p:transition spd="slow">
        <p:checker dir="vert"/>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0"/>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0" y="5157192"/>
            <a:ext cx="9183688" cy="1569660"/>
          </a:xfrm>
          <a:prstGeom prst="rect">
            <a:avLst/>
          </a:prstGeom>
        </p:spPr>
        <p:txBody>
          <a:bodyPr wrap="square">
            <a:spAutoFit/>
          </a:bodyPr>
          <a:lstStyle/>
          <a:p>
            <a:pPr algn="ctr"/>
            <a:r>
              <a:rPr lang="ru-RU" sz="2400" dirty="0" smtClean="0">
                <a:solidFill>
                  <a:srgbClr val="C00000"/>
                </a:solidFill>
              </a:rPr>
              <a:t>В канун торжества кубинцы наполняют все кувшины, ведра, тазы и миски водой и, когда часовая стрелка замирает на цифре 12, выливают воду из окон. Это значит, что старый год уходит и ему желают светлого, как вода, пути. </a:t>
            </a:r>
            <a:endParaRPr lang="ru-RU" sz="2400" dirty="0">
              <a:solidFill>
                <a:srgbClr val="C00000"/>
              </a:solidFill>
            </a:endParaRPr>
          </a:p>
        </p:txBody>
      </p:sp>
      <p:pic>
        <p:nvPicPr>
          <p:cNvPr id="358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5656" y="836712"/>
            <a:ext cx="5718175" cy="3571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9950052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35842"/>
                                        </p:tgtEl>
                                        <p:attrNameLst>
                                          <p:attrName>style.visibility</p:attrName>
                                        </p:attrNameLst>
                                      </p:cBhvr>
                                      <p:to>
                                        <p:strVal val="visible"/>
                                      </p:to>
                                    </p:set>
                                    <p:animEffect transition="in" filter="wipe(right)">
                                      <p:cBhvr>
                                        <p:cTn id="12" dur="500"/>
                                        <p:tgtEl>
                                          <p:spTgt spid="358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0"/>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86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188" y="188640"/>
            <a:ext cx="3467700" cy="2880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3779912" y="476672"/>
            <a:ext cx="5364088" cy="1815882"/>
          </a:xfrm>
          <a:prstGeom prst="rect">
            <a:avLst/>
          </a:prstGeom>
        </p:spPr>
        <p:txBody>
          <a:bodyPr wrap="square">
            <a:spAutoFit/>
          </a:bodyPr>
          <a:lstStyle/>
          <a:p>
            <a:r>
              <a:rPr lang="ru-RU" sz="2800" dirty="0" smtClean="0">
                <a:solidFill>
                  <a:srgbClr val="C00000"/>
                </a:solidFill>
              </a:rPr>
              <a:t> </a:t>
            </a:r>
            <a:r>
              <a:rPr lang="ru-RU" sz="2800" dirty="0">
                <a:solidFill>
                  <a:srgbClr val="C00000"/>
                </a:solidFill>
              </a:rPr>
              <a:t>С</a:t>
            </a:r>
            <a:r>
              <a:rPr lang="ru-RU" sz="2800" dirty="0" smtClean="0">
                <a:solidFill>
                  <a:srgbClr val="C00000"/>
                </a:solidFill>
              </a:rPr>
              <a:t> боем часов в новогоднюю ночь каждый должен съесть по виноградине. 12 ударов – 12 виноградин на счастье! </a:t>
            </a:r>
            <a:endParaRPr lang="ru-RU" sz="2800" dirty="0">
              <a:solidFill>
                <a:srgbClr val="C00000"/>
              </a:solidFill>
            </a:endParaRPr>
          </a:p>
        </p:txBody>
      </p:sp>
      <p:pic>
        <p:nvPicPr>
          <p:cNvPr id="3686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29708" y="2719384"/>
            <a:ext cx="4464496" cy="3607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96188" y="3656069"/>
            <a:ext cx="3683724" cy="2677656"/>
          </a:xfrm>
          <a:prstGeom prst="rect">
            <a:avLst/>
          </a:prstGeom>
        </p:spPr>
        <p:txBody>
          <a:bodyPr wrap="square">
            <a:spAutoFit/>
          </a:bodyPr>
          <a:lstStyle/>
          <a:p>
            <a:pPr algn="ctr"/>
            <a:r>
              <a:rPr lang="ru-RU" sz="2800" dirty="0" smtClean="0">
                <a:solidFill>
                  <a:srgbClr val="C00000"/>
                </a:solidFill>
              </a:rPr>
              <a:t>И ночь напролет при свете факелов и фейерверков вся Куба веселится на карнавалах, поет и танцует до упаду.</a:t>
            </a:r>
            <a:endParaRPr lang="ru-RU" sz="2800" dirty="0">
              <a:solidFill>
                <a:srgbClr val="C00000"/>
              </a:solidFill>
            </a:endParaRPr>
          </a:p>
        </p:txBody>
      </p:sp>
    </p:spTree>
    <p:extLst>
      <p:ext uri="{BB962C8B-B14F-4D97-AF65-F5344CB8AC3E}">
        <p14:creationId xmlns:p14="http://schemas.microsoft.com/office/powerpoint/2010/main" val="2246274073"/>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6867"/>
                                        </p:tgtEl>
                                        <p:attrNameLst>
                                          <p:attrName>style.visibility</p:attrName>
                                        </p:attrNameLst>
                                      </p:cBhvr>
                                      <p:to>
                                        <p:strVal val="visible"/>
                                      </p:to>
                                    </p:set>
                                    <p:animEffect transition="in" filter="wipe(left)">
                                      <p:cBhvr>
                                        <p:cTn id="11" dur="500"/>
                                        <p:tgtEl>
                                          <p:spTgt spid="36867"/>
                                        </p:tgtEl>
                                      </p:cBhvr>
                                    </p:animEffect>
                                  </p:childTnLst>
                                </p:cTn>
                              </p:par>
                            </p:childTnLst>
                          </p:cTn>
                        </p:par>
                        <p:par>
                          <p:cTn id="12" fill="hold">
                            <p:stCondLst>
                              <p:cond delay="1000"/>
                            </p:stCondLst>
                            <p:childTnLst>
                              <p:par>
                                <p:cTn id="13" presetID="47"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4" fill="hold" nodeType="afterEffect">
                                  <p:stCondLst>
                                    <p:cond delay="0"/>
                                  </p:stCondLst>
                                  <p:childTnLst>
                                    <p:set>
                                      <p:cBhvr>
                                        <p:cTn id="20" dur="1" fill="hold">
                                          <p:stCondLst>
                                            <p:cond delay="0"/>
                                          </p:stCondLst>
                                        </p:cTn>
                                        <p:tgtEl>
                                          <p:spTgt spid="36868"/>
                                        </p:tgtEl>
                                        <p:attrNameLst>
                                          <p:attrName>style.visibility</p:attrName>
                                        </p:attrNameLst>
                                      </p:cBhvr>
                                      <p:to>
                                        <p:strVal val="visible"/>
                                      </p:to>
                                    </p:set>
                                    <p:animEffect transition="in" filter="wipe(down)">
                                      <p:cBhvr>
                                        <p:cTn id="21" dur="500"/>
                                        <p:tgtEl>
                                          <p:spTgt spid="368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0"/>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9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92696"/>
            <a:ext cx="9144000" cy="5544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11341637"/>
      </p:ext>
    </p:extLst>
  </p:cSld>
  <p:clrMapOvr>
    <a:masterClrMapping/>
  </p:clrMapOvr>
  <mc:AlternateContent xmlns:mc="http://schemas.openxmlformats.org/markup-compatibility/2006" xmlns:p14="http://schemas.microsoft.com/office/powerpoint/2010/main">
    <mc:Choice Requires="p14">
      <p:transition spd="slow" p14:dur="3400">
        <p14:reveal dir="r"/>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0"/>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0069"/>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3059832" y="116632"/>
            <a:ext cx="2470549"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Япония</a:t>
            </a:r>
            <a:endParaRPr lang="ru-RU"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5" name="Прямоугольник 4"/>
          <p:cNvSpPr/>
          <p:nvPr/>
        </p:nvSpPr>
        <p:spPr>
          <a:xfrm>
            <a:off x="323528" y="1084265"/>
            <a:ext cx="4896544" cy="5262979"/>
          </a:xfrm>
          <a:prstGeom prst="rect">
            <a:avLst/>
          </a:prstGeom>
        </p:spPr>
        <p:txBody>
          <a:bodyPr wrap="square">
            <a:spAutoFit/>
          </a:bodyPr>
          <a:lstStyle/>
          <a:p>
            <a:r>
              <a:rPr lang="ru-RU" sz="2800" dirty="0" smtClean="0">
                <a:solidFill>
                  <a:srgbClr val="C00000"/>
                </a:solidFill>
                <a:latin typeface="Times New Roman" pitchFamily="18" charset="0"/>
                <a:cs typeface="Times New Roman" pitchFamily="18" charset="0"/>
              </a:rPr>
              <a:t>108 </a:t>
            </a:r>
            <a:r>
              <a:rPr lang="ru-RU" sz="2800" dirty="0">
                <a:solidFill>
                  <a:srgbClr val="C00000"/>
                </a:solidFill>
                <a:latin typeface="Times New Roman" pitchFamily="18" charset="0"/>
                <a:cs typeface="Times New Roman" pitchFamily="18" charset="0"/>
              </a:rPr>
              <a:t>ударов колокола возвещают приход Нового года в Японии. Японцы верят, что каждый из этих ударов убивает по одному из человеческих пороков. Их всего шесть (жадность, злость, глупость, легкомыслие, нерешительность, зависть), но у каждого есть 18 различных оттенков – вот по ним и звонит японский колокол. </a:t>
            </a:r>
            <a:endParaRPr lang="ru-RU" sz="2800" dirty="0">
              <a:solidFill>
                <a:srgbClr val="C00000"/>
              </a:solidFill>
              <a:latin typeface="Times New Roman" pitchFamily="18" charset="0"/>
              <a:cs typeface="Times New Roman" pitchFamily="18" charset="0"/>
            </a:endParaRPr>
          </a:p>
        </p:txBody>
      </p:sp>
      <p:pic>
        <p:nvPicPr>
          <p:cNvPr id="8" name="Рисунок 7" descr="http://nyashka.ru/wp-content/uploads/2012/11/33-300x216.jpg"/>
          <p:cNvPicPr/>
          <p:nvPr/>
        </p:nvPicPr>
        <p:blipFill>
          <a:blip r:embed="rId4">
            <a:extLst>
              <a:ext uri="{28A0092B-C50C-407E-A947-70E740481C1C}">
                <a14:useLocalDpi xmlns:a14="http://schemas.microsoft.com/office/drawing/2010/main" val="0"/>
              </a:ext>
            </a:extLst>
          </a:blip>
          <a:srcRect/>
          <a:stretch>
            <a:fillRect/>
          </a:stretch>
        </p:blipFill>
        <p:spPr bwMode="auto">
          <a:xfrm>
            <a:off x="5220072" y="1268760"/>
            <a:ext cx="3816424" cy="2313709"/>
          </a:xfrm>
          <a:prstGeom prst="rect">
            <a:avLst/>
          </a:prstGeom>
          <a:noFill/>
          <a:ln>
            <a:noFill/>
          </a:ln>
        </p:spPr>
      </p:pic>
      <p:pic>
        <p:nvPicPr>
          <p:cNvPr id="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18947" y="5002899"/>
            <a:ext cx="1438442" cy="1805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25854652"/>
      </p:ext>
    </p:extLst>
  </p:cSld>
  <p:clrMapOvr>
    <a:masterClrMapping/>
  </p:clrMapOvr>
  <mc:AlternateContent xmlns:mc="http://schemas.openxmlformats.org/markup-compatibility/2006" xmlns:p14="http://schemas.microsoft.com/office/powerpoint/2010/main">
    <mc:Choice Requires="p14">
      <p:transition spd="slow" p14:dur="1500">
        <p:split/>
      </p:transition>
    </mc:Choice>
    <mc:Fallback xmlns="">
      <p:transition spd="slow">
        <p:spli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0"/>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5724128" y="476672"/>
            <a:ext cx="3150096" cy="5509200"/>
          </a:xfrm>
          <a:prstGeom prst="rect">
            <a:avLst/>
          </a:prstGeom>
        </p:spPr>
        <p:txBody>
          <a:bodyPr wrap="square">
            <a:spAutoFit/>
          </a:bodyPr>
          <a:lstStyle/>
          <a:p>
            <a:r>
              <a:rPr lang="ru-RU" sz="3200" dirty="0" smtClean="0">
                <a:solidFill>
                  <a:srgbClr val="C00000"/>
                </a:solidFill>
              </a:rPr>
              <a:t>  </a:t>
            </a:r>
            <a:r>
              <a:rPr lang="ru-RU" sz="3200" dirty="0">
                <a:solidFill>
                  <a:srgbClr val="C00000"/>
                </a:solidFill>
              </a:rPr>
              <a:t>Ч</a:t>
            </a:r>
            <a:r>
              <a:rPr lang="ru-RU" sz="3200" dirty="0" smtClean="0">
                <a:solidFill>
                  <a:srgbClr val="C00000"/>
                </a:solidFill>
              </a:rPr>
              <a:t>тобы счастье пришло в дом, японцы украшают его, точнее входную дверь, веточками бамбука и сосны – символы долголетия и верности. </a:t>
            </a:r>
            <a:endParaRPr lang="ru-RU" sz="3200" dirty="0">
              <a:solidFill>
                <a:srgbClr val="C00000"/>
              </a:solidFill>
            </a:endParaRPr>
          </a:p>
        </p:txBody>
      </p:sp>
      <p:pic>
        <p:nvPicPr>
          <p:cNvPr id="4096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5436096"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4282037"/>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40962"/>
                                        </p:tgtEl>
                                        <p:attrNameLst>
                                          <p:attrName>style.visibility</p:attrName>
                                        </p:attrNameLst>
                                      </p:cBhvr>
                                      <p:to>
                                        <p:strVal val="visible"/>
                                      </p:to>
                                    </p:set>
                                    <p:anim calcmode="lin" valueType="num">
                                      <p:cBhvr>
                                        <p:cTn id="11" dur="500" fill="hold"/>
                                        <p:tgtEl>
                                          <p:spTgt spid="40962"/>
                                        </p:tgtEl>
                                        <p:attrNameLst>
                                          <p:attrName>ppt_w</p:attrName>
                                        </p:attrNameLst>
                                      </p:cBhvr>
                                      <p:tavLst>
                                        <p:tav tm="0">
                                          <p:val>
                                            <p:fltVal val="0"/>
                                          </p:val>
                                        </p:tav>
                                        <p:tav tm="100000">
                                          <p:val>
                                            <p:strVal val="#ppt_w"/>
                                          </p:val>
                                        </p:tav>
                                      </p:tavLst>
                                    </p:anim>
                                    <p:anim calcmode="lin" valueType="num">
                                      <p:cBhvr>
                                        <p:cTn id="12" dur="500" fill="hold"/>
                                        <p:tgtEl>
                                          <p:spTgt spid="40962"/>
                                        </p:tgtEl>
                                        <p:attrNameLst>
                                          <p:attrName>ppt_h</p:attrName>
                                        </p:attrNameLst>
                                      </p:cBhvr>
                                      <p:tavLst>
                                        <p:tav tm="0">
                                          <p:val>
                                            <p:fltVal val="0"/>
                                          </p:val>
                                        </p:tav>
                                        <p:tav tm="100000">
                                          <p:val>
                                            <p:strVal val="#ppt_h"/>
                                          </p:val>
                                        </p:tav>
                                      </p:tavLst>
                                    </p:anim>
                                    <p:animEffect transition="in" filter="fade">
                                      <p:cBhvr>
                                        <p:cTn id="13" dur="500"/>
                                        <p:tgtEl>
                                          <p:spTgt spid="409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0"/>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83" y="0"/>
            <a:ext cx="9152083"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5340565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0"/>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39688" y="0"/>
            <a:ext cx="4107632" cy="6617196"/>
          </a:xfrm>
          <a:prstGeom prst="rect">
            <a:avLst/>
          </a:prstGeom>
        </p:spPr>
        <p:txBody>
          <a:bodyPr wrap="square">
            <a:spAutoFit/>
          </a:bodyPr>
          <a:lstStyle/>
          <a:p>
            <a:pPr algn="ctr"/>
            <a:r>
              <a:rPr lang="ru-RU" sz="3200" dirty="0" smtClean="0">
                <a:solidFill>
                  <a:srgbClr val="C00000"/>
                </a:solidFill>
              </a:rPr>
              <a:t> </a:t>
            </a:r>
            <a:r>
              <a:rPr lang="ru-RU" sz="2800" dirty="0" smtClean="0">
                <a:solidFill>
                  <a:srgbClr val="C00000"/>
                </a:solidFill>
              </a:rPr>
              <a:t>Есть в Японии старинное предание, по которому  желание ребенка исполнится, если он в новогоднюю ночь положит под подушку  рисунок с изображением того, о чем он мечтает. Поэтому в предновогодний день рисунок с изображением того, о чем он мечтает. Поэтому малыши в предновогодний день заняты рисованием.</a:t>
            </a:r>
            <a:endParaRPr lang="ru-RU" sz="2800" dirty="0">
              <a:solidFill>
                <a:srgbClr val="C00000"/>
              </a:solidFill>
            </a:endParaRPr>
          </a:p>
        </p:txBody>
      </p:sp>
      <p:pic>
        <p:nvPicPr>
          <p:cNvPr id="4198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61530" y="5021112"/>
            <a:ext cx="1438275" cy="1804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Рисунок 6" descr="https://s3.amazonaws.com/touringo_production/_images/4153/post/Japan4.jpg"/>
          <p:cNvPicPr/>
          <p:nvPr/>
        </p:nvPicPr>
        <p:blipFill>
          <a:blip r:embed="rId5">
            <a:extLst>
              <a:ext uri="{28A0092B-C50C-407E-A947-70E740481C1C}">
                <a14:useLocalDpi xmlns:a14="http://schemas.microsoft.com/office/drawing/2010/main" val="0"/>
              </a:ext>
            </a:extLst>
          </a:blip>
          <a:srcRect/>
          <a:stretch>
            <a:fillRect/>
          </a:stretch>
        </p:blipFill>
        <p:spPr bwMode="auto">
          <a:xfrm>
            <a:off x="4283967" y="620688"/>
            <a:ext cx="4715837" cy="3948087"/>
          </a:xfrm>
          <a:prstGeom prst="rect">
            <a:avLst/>
          </a:prstGeom>
          <a:noFill/>
          <a:ln>
            <a:noFill/>
          </a:ln>
        </p:spPr>
      </p:pic>
    </p:spTree>
    <p:extLst>
      <p:ext uri="{BB962C8B-B14F-4D97-AF65-F5344CB8AC3E}">
        <p14:creationId xmlns:p14="http://schemas.microsoft.com/office/powerpoint/2010/main" val="3608374076"/>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0"/>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311" y="-10584"/>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0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6447" y="-3657"/>
            <a:ext cx="5257241" cy="3944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01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311" y="3941040"/>
            <a:ext cx="4642311" cy="2916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70311" y="439892"/>
            <a:ext cx="3996758" cy="1015663"/>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6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США</a:t>
            </a:r>
          </a:p>
        </p:txBody>
      </p:sp>
    </p:spTree>
    <p:extLst>
      <p:ext uri="{BB962C8B-B14F-4D97-AF65-F5344CB8AC3E}">
        <p14:creationId xmlns:p14="http://schemas.microsoft.com/office/powerpoint/2010/main" val="80805631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0"/>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03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756" y="260648"/>
            <a:ext cx="8964488" cy="6264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3314352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0"/>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135369" y="4426915"/>
            <a:ext cx="9324528" cy="2308324"/>
          </a:xfrm>
          <a:prstGeom prst="rect">
            <a:avLst/>
          </a:prstGeom>
        </p:spPr>
        <p:txBody>
          <a:bodyPr wrap="square">
            <a:spAutoFit/>
          </a:bodyPr>
          <a:lstStyle/>
          <a:p>
            <a:pPr algn="ctr"/>
            <a:r>
              <a:rPr lang="ru-RU" sz="3600" dirty="0" smtClean="0">
                <a:solidFill>
                  <a:srgbClr val="C00000"/>
                </a:solidFill>
              </a:rPr>
              <a:t>Для американцев главным в новогодних подарках является упаковка — открывание подарков становится целой церемонией, на которой традиционно собирается вся семья. </a:t>
            </a:r>
            <a:endParaRPr lang="ru-RU" sz="3600" dirty="0">
              <a:solidFill>
                <a:srgbClr val="C00000"/>
              </a:solidFill>
            </a:endParaRPr>
          </a:p>
        </p:txBody>
      </p:sp>
      <p:pic>
        <p:nvPicPr>
          <p:cNvPr id="4505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73335" y="0"/>
            <a:ext cx="4981575" cy="3736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05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975" y="1988840"/>
            <a:ext cx="4029358" cy="20618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57997551"/>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0"/>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08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238"/>
            <a:ext cx="9144000" cy="6861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5967579"/>
      </p:ext>
    </p:extLst>
  </p:cSld>
  <p:clrMapOvr>
    <a:masterClrMapping/>
  </p:clrMapOvr>
  <mc:AlternateContent xmlns:mc="http://schemas.openxmlformats.org/markup-compatibility/2006" xmlns:p14="http://schemas.microsoft.com/office/powerpoint/2010/main">
    <mc:Choice Requires="p14">
      <p:transition spd="slow" p14:dur="1400">
        <p14:doors/>
      </p:transition>
    </mc:Choice>
    <mc:Fallback xmlns="">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0"/>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167"/>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10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88" y="332656"/>
            <a:ext cx="9183687" cy="6120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67360000"/>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0"/>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13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77740"/>
            <a:ext cx="9144000" cy="6003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51208552"/>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0"/>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15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238"/>
            <a:ext cx="9183688" cy="6861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14344472"/>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0"/>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17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624" y="1052736"/>
            <a:ext cx="9008872" cy="51125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78666873"/>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0"/>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0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0116" y="519871"/>
            <a:ext cx="8843768" cy="5832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0589574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0"/>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88" y="-21673"/>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0" y="332656"/>
            <a:ext cx="8892480" cy="1569660"/>
          </a:xfrm>
          <a:prstGeom prst="rect">
            <a:avLst/>
          </a:prstGeom>
        </p:spPr>
        <p:txBody>
          <a:bodyPr wrap="square">
            <a:spAutoFit/>
          </a:bodyPr>
          <a:lstStyle/>
          <a:p>
            <a:pPr algn="just"/>
            <a:r>
              <a:rPr lang="ru-RU" dirty="0" smtClean="0"/>
              <a:t> </a:t>
            </a:r>
            <a:r>
              <a:rPr lang="ru-RU" sz="3200" dirty="0" smtClean="0">
                <a:solidFill>
                  <a:srgbClr val="C00000"/>
                </a:solidFill>
              </a:rPr>
              <a:t>В новогодний вечер принято большими компаниями посещать различные публичные места под открытым небом, где запускают салют. </a:t>
            </a:r>
            <a:endParaRPr lang="ru-RU" sz="3200" dirty="0">
              <a:solidFill>
                <a:srgbClr val="C00000"/>
              </a:solidFill>
            </a:endParaRPr>
          </a:p>
        </p:txBody>
      </p:sp>
      <p:pic>
        <p:nvPicPr>
          <p:cNvPr id="5" name="Рисунок 4" descr="http://www.australiatravel.ru/var/custom/Image/syd_ny_fire_1.jpg"/>
          <p:cNvPicPr/>
          <p:nvPr/>
        </p:nvPicPr>
        <p:blipFill>
          <a:blip r:embed="rId4">
            <a:extLst>
              <a:ext uri="{28A0092B-C50C-407E-A947-70E740481C1C}">
                <a14:useLocalDpi xmlns:a14="http://schemas.microsoft.com/office/drawing/2010/main" val="0"/>
              </a:ext>
            </a:extLst>
          </a:blip>
          <a:srcRect/>
          <a:stretch>
            <a:fillRect/>
          </a:stretch>
        </p:blipFill>
        <p:spPr bwMode="auto">
          <a:xfrm>
            <a:off x="133044" y="2051096"/>
            <a:ext cx="8615420" cy="4330232"/>
          </a:xfrm>
          <a:prstGeom prst="rect">
            <a:avLst/>
          </a:prstGeom>
          <a:noFill/>
          <a:ln>
            <a:noFill/>
          </a:ln>
        </p:spPr>
      </p:pic>
    </p:spTree>
    <p:extLst>
      <p:ext uri="{BB962C8B-B14F-4D97-AF65-F5344CB8AC3E}">
        <p14:creationId xmlns:p14="http://schemas.microsoft.com/office/powerpoint/2010/main" val="707904008"/>
      </p:ext>
    </p:extLst>
  </p:cSld>
  <p:clrMapOvr>
    <a:masterClrMapping/>
  </p:clrMapOvr>
  <p:transition spd="slow">
    <p:pull/>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0"/>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2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238"/>
            <a:ext cx="9183688" cy="6861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27450344"/>
      </p:ext>
    </p:extLst>
  </p:cSld>
  <p:clrMapOvr>
    <a:masterClrMapping/>
  </p:clrMapOvr>
  <mc:AlternateContent xmlns:mc="http://schemas.openxmlformats.org/markup-compatibility/2006" xmlns:p14="http://schemas.microsoft.com/office/powerpoint/2010/main">
    <mc:Choice Requires="p14">
      <p:transition spd="slow" p14:dur="3900">
        <p14:glitter dir="d" pattern="hexagon"/>
      </p:transition>
    </mc:Choice>
    <mc:Fallback xmlns="">
      <p:transition spd="slow">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0"/>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2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0"/>
            <a:ext cx="896448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84678983"/>
      </p:ext>
    </p:extLst>
  </p:cSld>
  <p:clrMapOvr>
    <a:masterClrMapping/>
  </p:clrMapOvr>
  <mc:AlternateContent xmlns:mc="http://schemas.openxmlformats.org/markup-compatibility/2006" xmlns:p14="http://schemas.microsoft.com/office/powerpoint/2010/main">
    <mc:Choice Requires="p14">
      <p:transition spd="slow" p14:dur="4000">
        <p14:vortex dir="u"/>
      </p:transition>
    </mc:Choice>
    <mc:Fallback xmlns="">
      <p:transition spd="slow">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0"/>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2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273" y="0"/>
            <a:ext cx="3278591" cy="2282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2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92280" y="29344"/>
            <a:ext cx="2051720" cy="2260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277"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3057" y="2492897"/>
            <a:ext cx="7795084" cy="1080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278"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43602" y="3284984"/>
            <a:ext cx="2212975" cy="3335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28200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54275"/>
                                        </p:tgtEl>
                                        <p:attrNameLst>
                                          <p:attrName>r</p:attrName>
                                        </p:attrNameLst>
                                      </p:cBhvr>
                                    </p:animRot>
                                    <p:animRot by="-240000">
                                      <p:cBhvr>
                                        <p:cTn id="7" dur="200" fill="hold">
                                          <p:stCondLst>
                                            <p:cond delay="200"/>
                                          </p:stCondLst>
                                        </p:cTn>
                                        <p:tgtEl>
                                          <p:spTgt spid="54275"/>
                                        </p:tgtEl>
                                        <p:attrNameLst>
                                          <p:attrName>r</p:attrName>
                                        </p:attrNameLst>
                                      </p:cBhvr>
                                    </p:animRot>
                                    <p:animRot by="240000">
                                      <p:cBhvr>
                                        <p:cTn id="8" dur="200" fill="hold">
                                          <p:stCondLst>
                                            <p:cond delay="400"/>
                                          </p:stCondLst>
                                        </p:cTn>
                                        <p:tgtEl>
                                          <p:spTgt spid="54275"/>
                                        </p:tgtEl>
                                        <p:attrNameLst>
                                          <p:attrName>r</p:attrName>
                                        </p:attrNameLst>
                                      </p:cBhvr>
                                    </p:animRot>
                                    <p:animRot by="-240000">
                                      <p:cBhvr>
                                        <p:cTn id="9" dur="200" fill="hold">
                                          <p:stCondLst>
                                            <p:cond delay="600"/>
                                          </p:stCondLst>
                                        </p:cTn>
                                        <p:tgtEl>
                                          <p:spTgt spid="54275"/>
                                        </p:tgtEl>
                                        <p:attrNameLst>
                                          <p:attrName>r</p:attrName>
                                        </p:attrNameLst>
                                      </p:cBhvr>
                                    </p:animRot>
                                    <p:animRot by="120000">
                                      <p:cBhvr>
                                        <p:cTn id="10" dur="200" fill="hold">
                                          <p:stCondLst>
                                            <p:cond delay="800"/>
                                          </p:stCondLst>
                                        </p:cTn>
                                        <p:tgtEl>
                                          <p:spTgt spid="54275"/>
                                        </p:tgtEl>
                                        <p:attrNameLst>
                                          <p:attrName>r</p:attrName>
                                        </p:attrNameLst>
                                      </p:cBhvr>
                                    </p:animRot>
                                  </p:childTnLst>
                                </p:cTn>
                              </p:par>
                              <p:par>
                                <p:cTn id="11" presetID="22" presetClass="entr" presetSubtype="2" fill="hold" nodeType="withEffect">
                                  <p:stCondLst>
                                    <p:cond delay="0"/>
                                  </p:stCondLst>
                                  <p:childTnLst>
                                    <p:set>
                                      <p:cBhvr>
                                        <p:cTn id="12" dur="1" fill="hold">
                                          <p:stCondLst>
                                            <p:cond delay="0"/>
                                          </p:stCondLst>
                                        </p:cTn>
                                        <p:tgtEl>
                                          <p:spTgt spid="54276"/>
                                        </p:tgtEl>
                                        <p:attrNameLst>
                                          <p:attrName>style.visibility</p:attrName>
                                        </p:attrNameLst>
                                      </p:cBhvr>
                                      <p:to>
                                        <p:strVal val="visible"/>
                                      </p:to>
                                    </p:set>
                                    <p:animEffect transition="in" filter="wipe(right)">
                                      <p:cBhvr>
                                        <p:cTn id="13" dur="500"/>
                                        <p:tgtEl>
                                          <p:spTgt spid="54276"/>
                                        </p:tgtEl>
                                      </p:cBhvr>
                                    </p:animEffect>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54278"/>
                                        </p:tgtEl>
                                        <p:attrNameLst>
                                          <p:attrName>style.visibility</p:attrName>
                                        </p:attrNameLst>
                                      </p:cBhvr>
                                      <p:to>
                                        <p:strVal val="visible"/>
                                      </p:to>
                                    </p:set>
                                    <p:anim calcmode="lin" valueType="num">
                                      <p:cBhvr additive="base">
                                        <p:cTn id="17" dur="500" fill="hold"/>
                                        <p:tgtEl>
                                          <p:spTgt spid="54278"/>
                                        </p:tgtEl>
                                        <p:attrNameLst>
                                          <p:attrName>ppt_x</p:attrName>
                                        </p:attrNameLst>
                                      </p:cBhvr>
                                      <p:tavLst>
                                        <p:tav tm="0">
                                          <p:val>
                                            <p:strVal val="1+#ppt_w/2"/>
                                          </p:val>
                                        </p:tav>
                                        <p:tav tm="100000">
                                          <p:val>
                                            <p:strVal val="#ppt_x"/>
                                          </p:val>
                                        </p:tav>
                                      </p:tavLst>
                                    </p:anim>
                                    <p:anim calcmode="lin" valueType="num">
                                      <p:cBhvr additive="base">
                                        <p:cTn id="18" dur="500" fill="hold"/>
                                        <p:tgtEl>
                                          <p:spTgt spid="5427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2" fill="hold" nodeType="afterEffect">
                                  <p:stCondLst>
                                    <p:cond delay="0"/>
                                  </p:stCondLst>
                                  <p:childTnLst>
                                    <p:set>
                                      <p:cBhvr>
                                        <p:cTn id="21" dur="1" fill="hold">
                                          <p:stCondLst>
                                            <p:cond delay="0"/>
                                          </p:stCondLst>
                                        </p:cTn>
                                        <p:tgtEl>
                                          <p:spTgt spid="54277"/>
                                        </p:tgtEl>
                                        <p:attrNameLst>
                                          <p:attrName>style.visibility</p:attrName>
                                        </p:attrNameLst>
                                      </p:cBhvr>
                                      <p:to>
                                        <p:strVal val="visible"/>
                                      </p:to>
                                    </p:set>
                                    <p:animEffect transition="in" filter="wipe(right)">
                                      <p:cBhvr>
                                        <p:cTn id="22" dur="500"/>
                                        <p:tgtEl>
                                          <p:spTgt spid="542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0"/>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460" y="-33033"/>
            <a:ext cx="9240919"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Рисунок 3" descr="http://www.australiatravel.ru/var/custom/Image/syd_ny_fire_2.jpg"/>
          <p:cNvPicPr/>
          <p:nvPr/>
        </p:nvPicPr>
        <p:blipFill>
          <a:blip r:embed="rId4">
            <a:extLst>
              <a:ext uri="{28A0092B-C50C-407E-A947-70E740481C1C}">
                <a14:useLocalDpi xmlns:a14="http://schemas.microsoft.com/office/drawing/2010/main" val="0"/>
              </a:ext>
            </a:extLst>
          </a:blip>
          <a:srcRect/>
          <a:stretch>
            <a:fillRect/>
          </a:stretch>
        </p:blipFill>
        <p:spPr bwMode="auto">
          <a:xfrm>
            <a:off x="-39688" y="1268760"/>
            <a:ext cx="5187752" cy="3744416"/>
          </a:xfrm>
          <a:prstGeom prst="rect">
            <a:avLst/>
          </a:prstGeom>
          <a:noFill/>
          <a:ln>
            <a:noFill/>
          </a:ln>
        </p:spPr>
      </p:pic>
      <p:sp>
        <p:nvSpPr>
          <p:cNvPr id="5" name="Прямоугольник 4"/>
          <p:cNvSpPr/>
          <p:nvPr/>
        </p:nvSpPr>
        <p:spPr>
          <a:xfrm>
            <a:off x="5148064" y="147"/>
            <a:ext cx="4035624" cy="6986528"/>
          </a:xfrm>
          <a:prstGeom prst="rect">
            <a:avLst/>
          </a:prstGeom>
        </p:spPr>
        <p:txBody>
          <a:bodyPr wrap="square">
            <a:spAutoFit/>
          </a:bodyPr>
          <a:lstStyle/>
          <a:p>
            <a:pPr algn="ctr"/>
            <a:r>
              <a:rPr lang="ru-RU" sz="2000" dirty="0" smtClean="0">
                <a:solidFill>
                  <a:srgbClr val="C00000"/>
                </a:solidFill>
              </a:rPr>
              <a:t> </a:t>
            </a:r>
            <a:r>
              <a:rPr lang="ru-RU" sz="2800" dirty="0" smtClean="0">
                <a:solidFill>
                  <a:srgbClr val="C00000"/>
                </a:solidFill>
              </a:rPr>
              <a:t>Особенностью австралийского новогоднего торжества является практическое отсутствие такового сразу после полуночи. Австралийцы просыпаются в 5-6 утра, невзирая на выходные или праздники, и ложатся спать не позже десяти вечера. Так что новогодняя полночь сама по себе исключение. Но в 00:10 все уже в постели.</a:t>
            </a:r>
            <a:endParaRPr lang="ru-RU" sz="2800" dirty="0">
              <a:solidFill>
                <a:srgbClr val="C00000"/>
              </a:solidFill>
            </a:endParaRPr>
          </a:p>
        </p:txBody>
      </p:sp>
      <p:pic>
        <p:nvPicPr>
          <p:cNvPr id="614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839" y="5323192"/>
            <a:ext cx="1217793" cy="15348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82273137"/>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0"/>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421" y="1091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88" y="10910"/>
            <a:ext cx="9223554" cy="5832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126976" y="6146694"/>
            <a:ext cx="9056890" cy="584775"/>
          </a:xfrm>
          <a:prstGeom prst="rect">
            <a:avLst/>
          </a:prstGeom>
        </p:spPr>
        <p:txBody>
          <a:bodyPr wrap="square">
            <a:spAutoFit/>
          </a:bodyPr>
          <a:lstStyle/>
          <a:p>
            <a:pPr algn="ctr"/>
            <a:r>
              <a:rPr lang="ru-RU" sz="3200" dirty="0" smtClean="0">
                <a:solidFill>
                  <a:srgbClr val="C00000"/>
                </a:solidFill>
              </a:rPr>
              <a:t>Здесь традиционно Новый год встречают дома</a:t>
            </a:r>
            <a:endParaRPr lang="ru-RU" sz="3200" dirty="0">
              <a:solidFill>
                <a:srgbClr val="C00000"/>
              </a:solidFill>
            </a:endParaRPr>
          </a:p>
        </p:txBody>
      </p:sp>
    </p:spTree>
    <p:extLst>
      <p:ext uri="{BB962C8B-B14F-4D97-AF65-F5344CB8AC3E}">
        <p14:creationId xmlns:p14="http://schemas.microsoft.com/office/powerpoint/2010/main" val="1846005839"/>
      </p:ext>
    </p:extLst>
  </p:cSld>
  <p:clrMapOvr>
    <a:masterClrMapping/>
  </p:clrMapOvr>
  <p:transition spd="slow">
    <p:wheel spokes="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0"/>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91"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35331" y="188640"/>
            <a:ext cx="4176464" cy="6555641"/>
          </a:xfrm>
          <a:prstGeom prst="rect">
            <a:avLst/>
          </a:prstGeom>
        </p:spPr>
        <p:txBody>
          <a:bodyPr wrap="square">
            <a:spAutoFit/>
          </a:bodyPr>
          <a:lstStyle/>
          <a:p>
            <a:r>
              <a:rPr lang="ru-RU" sz="2800" dirty="0" smtClean="0">
                <a:solidFill>
                  <a:srgbClr val="C00000"/>
                </a:solidFill>
              </a:rPr>
              <a:t> «Тяжелая доля» выпадает в канун праздника самому младшему в семье: он весь вечер стоит возле елки, распевает гостям колядки.</a:t>
            </a:r>
          </a:p>
          <a:p>
            <a:r>
              <a:rPr lang="ru-RU" sz="2800" dirty="0" smtClean="0">
                <a:solidFill>
                  <a:srgbClr val="C00000"/>
                </a:solidFill>
              </a:rPr>
              <a:t> В самом интересном действе, которое начинается с 12-м </a:t>
            </a:r>
          </a:p>
          <a:p>
            <a:r>
              <a:rPr lang="ru-RU" sz="2800" dirty="0" smtClean="0">
                <a:solidFill>
                  <a:srgbClr val="C00000"/>
                </a:solidFill>
              </a:rPr>
              <a:t>ударам часов, малыш тоже не участвует. В это время в домах на минуту гаснет свет, и все целуются.</a:t>
            </a:r>
            <a:endParaRPr lang="ru-RU" sz="2800" dirty="0">
              <a:solidFill>
                <a:srgbClr val="C00000"/>
              </a:solidFill>
            </a:endParaRPr>
          </a:p>
        </p:txBody>
      </p:sp>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3385" y="188640"/>
            <a:ext cx="5281340" cy="444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12510" y="4653136"/>
            <a:ext cx="1635179" cy="2060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84777958"/>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0"/>
            <a:ext cx="92233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39688" y="151179"/>
            <a:ext cx="2811488" cy="5693866"/>
          </a:xfrm>
          <a:prstGeom prst="rect">
            <a:avLst/>
          </a:prstGeom>
        </p:spPr>
        <p:txBody>
          <a:bodyPr wrap="square">
            <a:spAutoFit/>
          </a:bodyPr>
          <a:lstStyle/>
          <a:p>
            <a:r>
              <a:rPr lang="ru-RU" dirty="0" smtClean="0"/>
              <a:t> </a:t>
            </a:r>
            <a:r>
              <a:rPr lang="ru-RU" sz="2800" dirty="0" smtClean="0">
                <a:solidFill>
                  <a:srgbClr val="C00000"/>
                </a:solidFill>
              </a:rPr>
              <a:t>И только когда, вдоволь нацеловавшись, хозяйка разрезает праздничный пирог с запеченными в нем сюрпризами (монетками или веточку розы), ребенок может повеселиться. </a:t>
            </a:r>
            <a:endParaRPr lang="ru-RU" sz="2800" dirty="0">
              <a:solidFill>
                <a:srgbClr val="C00000"/>
              </a:solidFill>
            </a:endParaRPr>
          </a:p>
        </p:txBody>
      </p:sp>
      <p:pic>
        <p:nvPicPr>
          <p:cNvPr id="5" name="Рисунок 4" descr="http://turoboz.ru/cmsdb/article_images/images/budni_vecher_family.jpg"/>
          <p:cNvPicPr/>
          <p:nvPr/>
        </p:nvPicPr>
        <p:blipFill>
          <a:blip r:embed="rId4">
            <a:extLst>
              <a:ext uri="{28A0092B-C50C-407E-A947-70E740481C1C}">
                <a14:useLocalDpi xmlns:a14="http://schemas.microsoft.com/office/drawing/2010/main" val="0"/>
              </a:ext>
            </a:extLst>
          </a:blip>
          <a:srcRect/>
          <a:stretch>
            <a:fillRect/>
          </a:stretch>
        </p:blipFill>
        <p:spPr bwMode="auto">
          <a:xfrm>
            <a:off x="4366667" y="43346"/>
            <a:ext cx="4777333" cy="3108354"/>
          </a:xfrm>
          <a:prstGeom prst="rect">
            <a:avLst/>
          </a:prstGeom>
          <a:noFill/>
          <a:ln>
            <a:noFill/>
          </a:ln>
        </p:spPr>
      </p:pic>
      <p:pic>
        <p:nvPicPr>
          <p:cNvPr id="819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87143" y="3316390"/>
            <a:ext cx="4702340" cy="3519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23090" y="4797152"/>
            <a:ext cx="1520910" cy="1916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05791823"/>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45"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000"/>
                                        <p:tgtEl>
                                          <p:spTgt spid="5"/>
                                        </p:tgtEl>
                                      </p:cBhvr>
                                    </p:animEffect>
                                    <p:anim calcmode="lin" valueType="num">
                                      <p:cBhvr>
                                        <p:cTn id="12" dur="2000" fill="hold"/>
                                        <p:tgtEl>
                                          <p:spTgt spid="5"/>
                                        </p:tgtEl>
                                        <p:attrNameLst>
                                          <p:attrName>ppt_w</p:attrName>
                                        </p:attrNameLst>
                                      </p:cBhvr>
                                      <p:tavLst>
                                        <p:tav tm="0" fmla="#ppt_w*sin(2.5*pi*$)">
                                          <p:val>
                                            <p:fltVal val="0"/>
                                          </p:val>
                                        </p:tav>
                                        <p:tav tm="100000">
                                          <p:val>
                                            <p:fltVal val="1"/>
                                          </p:val>
                                        </p:tav>
                                      </p:tavLst>
                                    </p:anim>
                                    <p:anim calcmode="lin" valueType="num">
                                      <p:cBhvr>
                                        <p:cTn id="13" dur="2000" fill="hold"/>
                                        <p:tgtEl>
                                          <p:spTgt spid="5"/>
                                        </p:tgtEl>
                                        <p:attrNameLst>
                                          <p:attrName>ppt_h</p:attrName>
                                        </p:attrNameLst>
                                      </p:cBhvr>
                                      <p:tavLst>
                                        <p:tav tm="0">
                                          <p:val>
                                            <p:strVal val="#ppt_h"/>
                                          </p:val>
                                        </p:tav>
                                        <p:tav tm="100000">
                                          <p:val>
                                            <p:strVal val="#ppt_h"/>
                                          </p:val>
                                        </p:tav>
                                      </p:tavLst>
                                    </p:anim>
                                  </p:childTnLst>
                                </p:cTn>
                              </p:par>
                            </p:childTnLst>
                          </p:cTn>
                        </p:par>
                        <p:par>
                          <p:cTn id="14" fill="hold">
                            <p:stCondLst>
                              <p:cond delay="2000"/>
                            </p:stCondLst>
                            <p:childTnLst>
                              <p:par>
                                <p:cTn id="15" presetID="26" presetClass="entr" presetSubtype="0" fill="hold" nodeType="afterEffect">
                                  <p:stCondLst>
                                    <p:cond delay="0"/>
                                  </p:stCondLst>
                                  <p:childTnLst>
                                    <p:set>
                                      <p:cBhvr>
                                        <p:cTn id="16" dur="1" fill="hold">
                                          <p:stCondLst>
                                            <p:cond delay="0"/>
                                          </p:stCondLst>
                                        </p:cTn>
                                        <p:tgtEl>
                                          <p:spTgt spid="8194"/>
                                        </p:tgtEl>
                                        <p:attrNameLst>
                                          <p:attrName>style.visibility</p:attrName>
                                        </p:attrNameLst>
                                      </p:cBhvr>
                                      <p:to>
                                        <p:strVal val="visible"/>
                                      </p:to>
                                    </p:set>
                                    <p:animEffect transition="in" filter="wipe(down)">
                                      <p:cBhvr>
                                        <p:cTn id="17" dur="580">
                                          <p:stCondLst>
                                            <p:cond delay="0"/>
                                          </p:stCondLst>
                                        </p:cTn>
                                        <p:tgtEl>
                                          <p:spTgt spid="8194"/>
                                        </p:tgtEl>
                                      </p:cBhvr>
                                    </p:animEffect>
                                    <p:anim calcmode="lin" valueType="num">
                                      <p:cBhvr>
                                        <p:cTn id="18" dur="1822" tmFilter="0,0; 0.14,0.36; 0.43,0.73; 0.71,0.91; 1.0,1.0">
                                          <p:stCondLst>
                                            <p:cond delay="0"/>
                                          </p:stCondLst>
                                        </p:cTn>
                                        <p:tgtEl>
                                          <p:spTgt spid="8194"/>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8194"/>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8194"/>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8194"/>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8194"/>
                                        </p:tgtEl>
                                        <p:attrNameLst>
                                          <p:attrName>ppt_y</p:attrName>
                                        </p:attrNameLst>
                                      </p:cBhvr>
                                      <p:tavLst>
                                        <p:tav tm="0" fmla="#ppt_y-sin(pi*$)/81">
                                          <p:val>
                                            <p:fltVal val="0"/>
                                          </p:val>
                                        </p:tav>
                                        <p:tav tm="100000">
                                          <p:val>
                                            <p:fltVal val="1"/>
                                          </p:val>
                                        </p:tav>
                                      </p:tavLst>
                                    </p:anim>
                                    <p:animScale>
                                      <p:cBhvr>
                                        <p:cTn id="23" dur="26">
                                          <p:stCondLst>
                                            <p:cond delay="650"/>
                                          </p:stCondLst>
                                        </p:cTn>
                                        <p:tgtEl>
                                          <p:spTgt spid="8194"/>
                                        </p:tgtEl>
                                      </p:cBhvr>
                                      <p:to x="100000" y="60000"/>
                                    </p:animScale>
                                    <p:animScale>
                                      <p:cBhvr>
                                        <p:cTn id="24" dur="166" decel="50000">
                                          <p:stCondLst>
                                            <p:cond delay="676"/>
                                          </p:stCondLst>
                                        </p:cTn>
                                        <p:tgtEl>
                                          <p:spTgt spid="8194"/>
                                        </p:tgtEl>
                                      </p:cBhvr>
                                      <p:to x="100000" y="100000"/>
                                    </p:animScale>
                                    <p:animScale>
                                      <p:cBhvr>
                                        <p:cTn id="25" dur="26">
                                          <p:stCondLst>
                                            <p:cond delay="1312"/>
                                          </p:stCondLst>
                                        </p:cTn>
                                        <p:tgtEl>
                                          <p:spTgt spid="8194"/>
                                        </p:tgtEl>
                                      </p:cBhvr>
                                      <p:to x="100000" y="80000"/>
                                    </p:animScale>
                                    <p:animScale>
                                      <p:cBhvr>
                                        <p:cTn id="26" dur="166" decel="50000">
                                          <p:stCondLst>
                                            <p:cond delay="1338"/>
                                          </p:stCondLst>
                                        </p:cTn>
                                        <p:tgtEl>
                                          <p:spTgt spid="8194"/>
                                        </p:tgtEl>
                                      </p:cBhvr>
                                      <p:to x="100000" y="100000"/>
                                    </p:animScale>
                                    <p:animScale>
                                      <p:cBhvr>
                                        <p:cTn id="27" dur="26">
                                          <p:stCondLst>
                                            <p:cond delay="1642"/>
                                          </p:stCondLst>
                                        </p:cTn>
                                        <p:tgtEl>
                                          <p:spTgt spid="8194"/>
                                        </p:tgtEl>
                                      </p:cBhvr>
                                      <p:to x="100000" y="90000"/>
                                    </p:animScale>
                                    <p:animScale>
                                      <p:cBhvr>
                                        <p:cTn id="28" dur="166" decel="50000">
                                          <p:stCondLst>
                                            <p:cond delay="1668"/>
                                          </p:stCondLst>
                                        </p:cTn>
                                        <p:tgtEl>
                                          <p:spTgt spid="8194"/>
                                        </p:tgtEl>
                                      </p:cBhvr>
                                      <p:to x="100000" y="100000"/>
                                    </p:animScale>
                                    <p:animScale>
                                      <p:cBhvr>
                                        <p:cTn id="29" dur="26">
                                          <p:stCondLst>
                                            <p:cond delay="1808"/>
                                          </p:stCondLst>
                                        </p:cTn>
                                        <p:tgtEl>
                                          <p:spTgt spid="8194"/>
                                        </p:tgtEl>
                                      </p:cBhvr>
                                      <p:to x="100000" y="95000"/>
                                    </p:animScale>
                                    <p:animScale>
                                      <p:cBhvr>
                                        <p:cTn id="30" dur="166" decel="50000">
                                          <p:stCondLst>
                                            <p:cond delay="1834"/>
                                          </p:stCondLst>
                                        </p:cTn>
                                        <p:tgtEl>
                                          <p:spTgt spid="819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293</TotalTime>
  <Words>999</Words>
  <Application>Microsoft Office PowerPoint</Application>
  <PresentationFormat>Экран (4:3)</PresentationFormat>
  <Paragraphs>38</Paragraphs>
  <Slides>52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52</vt:i4>
      </vt:variant>
    </vt:vector>
  </HeadingPairs>
  <TitlesOfParts>
    <vt:vector size="53"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home</dc:creator>
  <cp:lastModifiedBy>home</cp:lastModifiedBy>
  <cp:revision>27</cp:revision>
  <dcterms:created xsi:type="dcterms:W3CDTF">2015-01-03T13:18:36Z</dcterms:created>
  <dcterms:modified xsi:type="dcterms:W3CDTF">2015-01-12T18:13:19Z</dcterms:modified>
</cp:coreProperties>
</file>